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77" r:id="rId3"/>
    <p:sldId id="276" r:id="rId4"/>
    <p:sldId id="278" r:id="rId5"/>
    <p:sldId id="257" r:id="rId6"/>
    <p:sldId id="263" r:id="rId7"/>
    <p:sldId id="264" r:id="rId8"/>
    <p:sldId id="265" r:id="rId9"/>
    <p:sldId id="279" r:id="rId10"/>
    <p:sldId id="280" r:id="rId11"/>
    <p:sldId id="266" r:id="rId12"/>
    <p:sldId id="267" r:id="rId13"/>
    <p:sldId id="273" r:id="rId14"/>
    <p:sldId id="268" r:id="rId15"/>
    <p:sldId id="269" r:id="rId16"/>
    <p:sldId id="274" r:id="rId17"/>
    <p:sldId id="270"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86395"/>
  </p:normalViewPr>
  <p:slideViewPr>
    <p:cSldViewPr snapToGrid="0">
      <p:cViewPr varScale="1">
        <p:scale>
          <a:sx n="70" d="100"/>
          <a:sy n="70" d="100"/>
        </p:scale>
        <p:origin x="47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8E031-6D9A-434C-A476-E3D2DA2ADB9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8E2E1-ADF7-394E-B7FB-48020B83DC2C}" type="slidenum">
              <a:rPr lang="en-US" smtClean="0"/>
              <a:t>‹#›</a:t>
            </a:fld>
            <a:endParaRPr lang="en-US"/>
          </a:p>
        </p:txBody>
      </p:sp>
    </p:spTree>
    <p:extLst>
      <p:ext uri="{BB962C8B-B14F-4D97-AF65-F5344CB8AC3E}">
        <p14:creationId xmlns:p14="http://schemas.microsoft.com/office/powerpoint/2010/main" val="146717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98E2E1-ADF7-394E-B7FB-48020B83DC2C}" type="slidenum">
              <a:rPr lang="en-US" smtClean="0"/>
              <a:t>1</a:t>
            </a:fld>
            <a:endParaRPr lang="en-US"/>
          </a:p>
        </p:txBody>
      </p:sp>
    </p:spTree>
    <p:extLst>
      <p:ext uri="{BB962C8B-B14F-4D97-AF65-F5344CB8AC3E}">
        <p14:creationId xmlns:p14="http://schemas.microsoft.com/office/powerpoint/2010/main" val="18441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spcBef>
                <a:spcPts val="0"/>
              </a:spcBef>
              <a:spcAft>
                <a:spcPts val="0"/>
              </a:spcAft>
            </a:pPr>
            <a:r>
              <a:rPr lang="en-US" dirty="0">
                <a:solidFill>
                  <a:srgbClr val="000000"/>
                </a:solidFill>
                <a:effectLst/>
                <a:latin typeface="Times New Roman" panose="02020603050405020304" pitchFamily="18" charset="0"/>
                <a:ea typeface="Calibri" panose="020F0502020204030204" pitchFamily="34" charset="0"/>
                <a:cs typeface="Times New Roman (Body CS)"/>
              </a:rPr>
              <a:t> </a:t>
            </a:r>
            <a:endParaRPr lang="en-US" dirty="0">
              <a:effectLst/>
              <a:latin typeface="Times New Roman" panose="02020603050405020304" pitchFamily="18" charset="0"/>
              <a:ea typeface="Calibri" panose="020F0502020204030204" pitchFamily="34" charset="0"/>
              <a:cs typeface="Times New Roman (Body CS)"/>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10</a:t>
            </a:fld>
            <a:endParaRPr lang="en-US"/>
          </a:p>
        </p:txBody>
      </p:sp>
    </p:spTree>
    <p:extLst>
      <p:ext uri="{BB962C8B-B14F-4D97-AF65-F5344CB8AC3E}">
        <p14:creationId xmlns:p14="http://schemas.microsoft.com/office/powerpoint/2010/main" val="127366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11</a:t>
            </a:fld>
            <a:endParaRPr lang="en-US"/>
          </a:p>
        </p:txBody>
      </p:sp>
    </p:spTree>
    <p:extLst>
      <p:ext uri="{BB962C8B-B14F-4D97-AF65-F5344CB8AC3E}">
        <p14:creationId xmlns:p14="http://schemas.microsoft.com/office/powerpoint/2010/main" val="363252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12</a:t>
            </a:fld>
            <a:endParaRPr lang="en-US"/>
          </a:p>
        </p:txBody>
      </p:sp>
    </p:spTree>
    <p:extLst>
      <p:ext uri="{BB962C8B-B14F-4D97-AF65-F5344CB8AC3E}">
        <p14:creationId xmlns:p14="http://schemas.microsoft.com/office/powerpoint/2010/main" val="268841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13</a:t>
            </a:fld>
            <a:endParaRPr lang="en-US"/>
          </a:p>
        </p:txBody>
      </p:sp>
    </p:spTree>
    <p:extLst>
      <p:ext uri="{BB962C8B-B14F-4D97-AF65-F5344CB8AC3E}">
        <p14:creationId xmlns:p14="http://schemas.microsoft.com/office/powerpoint/2010/main" val="1995839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14</a:t>
            </a:fld>
            <a:endParaRPr lang="en-US"/>
          </a:p>
        </p:txBody>
      </p:sp>
    </p:spTree>
    <p:extLst>
      <p:ext uri="{BB962C8B-B14F-4D97-AF65-F5344CB8AC3E}">
        <p14:creationId xmlns:p14="http://schemas.microsoft.com/office/powerpoint/2010/main" val="423212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15</a:t>
            </a:fld>
            <a:endParaRPr lang="en-US"/>
          </a:p>
        </p:txBody>
      </p:sp>
    </p:spTree>
    <p:extLst>
      <p:ext uri="{BB962C8B-B14F-4D97-AF65-F5344CB8AC3E}">
        <p14:creationId xmlns:p14="http://schemas.microsoft.com/office/powerpoint/2010/main" val="2696344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16</a:t>
            </a:fld>
            <a:endParaRPr lang="en-US"/>
          </a:p>
        </p:txBody>
      </p:sp>
    </p:spTree>
    <p:extLst>
      <p:ext uri="{BB962C8B-B14F-4D97-AF65-F5344CB8AC3E}">
        <p14:creationId xmlns:p14="http://schemas.microsoft.com/office/powerpoint/2010/main" val="1202456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98E2E1-ADF7-394E-B7FB-48020B83DC2C}" type="slidenum">
              <a:rPr lang="en-US" smtClean="0"/>
              <a:t>17</a:t>
            </a:fld>
            <a:endParaRPr lang="en-US"/>
          </a:p>
        </p:txBody>
      </p:sp>
    </p:spTree>
    <p:extLst>
      <p:ext uri="{BB962C8B-B14F-4D97-AF65-F5344CB8AC3E}">
        <p14:creationId xmlns:p14="http://schemas.microsoft.com/office/powerpoint/2010/main" val="384146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98E2E1-ADF7-394E-B7FB-48020B83DC2C}" type="slidenum">
              <a:rPr lang="en-US" smtClean="0"/>
              <a:t>2</a:t>
            </a:fld>
            <a:endParaRPr lang="en-US"/>
          </a:p>
        </p:txBody>
      </p:sp>
    </p:spTree>
    <p:extLst>
      <p:ext uri="{BB962C8B-B14F-4D97-AF65-F5344CB8AC3E}">
        <p14:creationId xmlns:p14="http://schemas.microsoft.com/office/powerpoint/2010/main" val="393226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98E2E1-ADF7-394E-B7FB-48020B83DC2C}" type="slidenum">
              <a:rPr lang="en-US" smtClean="0"/>
              <a:t>3</a:t>
            </a:fld>
            <a:endParaRPr lang="en-US"/>
          </a:p>
        </p:txBody>
      </p:sp>
    </p:spTree>
    <p:extLst>
      <p:ext uri="{BB962C8B-B14F-4D97-AF65-F5344CB8AC3E}">
        <p14:creationId xmlns:p14="http://schemas.microsoft.com/office/powerpoint/2010/main" val="47069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4</a:t>
            </a:fld>
            <a:endParaRPr lang="en-US"/>
          </a:p>
        </p:txBody>
      </p:sp>
    </p:spTree>
    <p:extLst>
      <p:ext uri="{BB962C8B-B14F-4D97-AF65-F5344CB8AC3E}">
        <p14:creationId xmlns:p14="http://schemas.microsoft.com/office/powerpoint/2010/main" val="155881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98E2E1-ADF7-394E-B7FB-48020B83DC2C}" type="slidenum">
              <a:rPr lang="en-US" smtClean="0"/>
              <a:t>5</a:t>
            </a:fld>
            <a:endParaRPr lang="en-US"/>
          </a:p>
        </p:txBody>
      </p:sp>
    </p:spTree>
    <p:extLst>
      <p:ext uri="{BB962C8B-B14F-4D97-AF65-F5344CB8AC3E}">
        <p14:creationId xmlns:p14="http://schemas.microsoft.com/office/powerpoint/2010/main" val="408154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6</a:t>
            </a:fld>
            <a:endParaRPr lang="en-US"/>
          </a:p>
        </p:txBody>
      </p:sp>
    </p:spTree>
    <p:extLst>
      <p:ext uri="{BB962C8B-B14F-4D97-AF65-F5344CB8AC3E}">
        <p14:creationId xmlns:p14="http://schemas.microsoft.com/office/powerpoint/2010/main" val="195059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7</a:t>
            </a:fld>
            <a:endParaRPr lang="en-US"/>
          </a:p>
        </p:txBody>
      </p:sp>
    </p:spTree>
    <p:extLst>
      <p:ext uri="{BB962C8B-B14F-4D97-AF65-F5344CB8AC3E}">
        <p14:creationId xmlns:p14="http://schemas.microsoft.com/office/powerpoint/2010/main" val="14550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8</a:t>
            </a:fld>
            <a:endParaRPr lang="en-US"/>
          </a:p>
        </p:txBody>
      </p:sp>
    </p:spTree>
    <p:extLst>
      <p:ext uri="{BB962C8B-B14F-4D97-AF65-F5344CB8AC3E}">
        <p14:creationId xmlns:p14="http://schemas.microsoft.com/office/powerpoint/2010/main" val="3355456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Body CS)"/>
            </a:endParaRPr>
          </a:p>
        </p:txBody>
      </p:sp>
      <p:sp>
        <p:nvSpPr>
          <p:cNvPr id="4" name="Slide Number Placeholder 3"/>
          <p:cNvSpPr>
            <a:spLocks noGrp="1"/>
          </p:cNvSpPr>
          <p:nvPr>
            <p:ph type="sldNum" sz="quarter" idx="5"/>
          </p:nvPr>
        </p:nvSpPr>
        <p:spPr/>
        <p:txBody>
          <a:bodyPr/>
          <a:lstStyle/>
          <a:p>
            <a:fld id="{8998E2E1-ADF7-394E-B7FB-48020B83DC2C}" type="slidenum">
              <a:rPr lang="en-US" smtClean="0"/>
              <a:t>9</a:t>
            </a:fld>
            <a:endParaRPr lang="en-US"/>
          </a:p>
        </p:txBody>
      </p:sp>
    </p:spTree>
    <p:extLst>
      <p:ext uri="{BB962C8B-B14F-4D97-AF65-F5344CB8AC3E}">
        <p14:creationId xmlns:p14="http://schemas.microsoft.com/office/powerpoint/2010/main" val="216589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1/24/2024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43440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1/24/2024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1363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1/24/2024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7976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1/24/2024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6128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1/24/2024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0461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1/24/2024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2270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1/24/2024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0884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1/24/2024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4656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1/24/2024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3980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1/24/2024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9649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1/24/2024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3695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1/24/2024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419947358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ensus.gov/library/publications/1907/dec/heads-of-familie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digital.sfasu.edu/digital/collection/RSP" TargetMode="External"/><Relationship Id="rId3" Type="http://schemas.openxmlformats.org/officeDocument/2006/relationships/hyperlink" Target="https://app.freedomonthemove.org/search" TargetMode="External"/><Relationship Id="rId7" Type="http://schemas.openxmlformats.org/officeDocument/2006/relationships/hyperlink" Target="https://repository.upenn.edu/exhibits/orgunit/mea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runaways.gla.ac.uk/database/table/" TargetMode="External"/><Relationship Id="rId5" Type="http://schemas.openxmlformats.org/officeDocument/2006/relationships/hyperlink" Target="http://dlas.uncg.edu/notices/?t=3" TargetMode="External"/><Relationship Id="rId4" Type="http://schemas.openxmlformats.org/officeDocument/2006/relationships/hyperlink" Target="http://www2.vcdh.virginia.edu/gos/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5" name="Picture 3" descr="A mosaic of colorful geometric shapes">
            <a:extLst>
              <a:ext uri="{FF2B5EF4-FFF2-40B4-BE49-F238E27FC236}">
                <a16:creationId xmlns:a16="http://schemas.microsoft.com/office/drawing/2014/main" id="{F55C9E14-6419-53A2-F4DB-6EDF039E6F6B}"/>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3028" y="1386"/>
            <a:ext cx="12191980" cy="6856614"/>
          </a:xfrm>
          <a:prstGeom prst="rect">
            <a:avLst/>
          </a:prstGeom>
        </p:spPr>
      </p:pic>
      <p:sp>
        <p:nvSpPr>
          <p:cNvPr id="2" name="Title 1">
            <a:extLst>
              <a:ext uri="{FF2B5EF4-FFF2-40B4-BE49-F238E27FC236}">
                <a16:creationId xmlns:a16="http://schemas.microsoft.com/office/drawing/2014/main" id="{E364D787-E8D2-E6A9-E419-3F166EF32956}"/>
              </a:ext>
            </a:extLst>
          </p:cNvPr>
          <p:cNvSpPr>
            <a:spLocks noGrp="1"/>
          </p:cNvSpPr>
          <p:nvPr>
            <p:ph type="ctrTitle"/>
          </p:nvPr>
        </p:nvSpPr>
        <p:spPr>
          <a:xfrm>
            <a:off x="2451242" y="483357"/>
            <a:ext cx="7530685" cy="4961946"/>
          </a:xfrm>
        </p:spPr>
        <p:txBody>
          <a:bodyPr>
            <a:noAutofit/>
          </a:bodyPr>
          <a:lstStyle/>
          <a:p>
            <a:pPr algn="l"/>
            <a:r>
              <a:rPr lang="en-US" sz="4800" dirty="0"/>
              <a:t>Freedom Seeker case study 1</a:t>
            </a:r>
            <a:br>
              <a:rPr lang="en-US" sz="4800" dirty="0"/>
            </a:br>
            <a:br>
              <a:rPr lang="en-US" sz="4800" dirty="0"/>
            </a:br>
            <a:br>
              <a:rPr lang="en-US" sz="4000" dirty="0">
                <a:solidFill>
                  <a:srgbClr val="FFFFFF"/>
                </a:solidFill>
              </a:rPr>
            </a:br>
            <a:br>
              <a:rPr lang="en-US" sz="4000" dirty="0">
                <a:solidFill>
                  <a:srgbClr val="FFFFFF"/>
                </a:solidFill>
              </a:rPr>
            </a:br>
            <a:r>
              <a:rPr lang="en-US" sz="4000" dirty="0">
                <a:solidFill>
                  <a:srgbClr val="FFFFFF"/>
                </a:solidFill>
              </a:rPr>
              <a:t>Molly, South Carolina, 1788</a:t>
            </a:r>
            <a:br>
              <a:rPr lang="en-US" sz="4000" dirty="0">
                <a:solidFill>
                  <a:srgbClr val="FFFFFF"/>
                </a:solidFill>
              </a:rPr>
            </a:br>
            <a:endParaRPr lang="en-US" sz="3200" dirty="0">
              <a:solidFill>
                <a:srgbClr val="FFFFFF"/>
              </a:solidFill>
            </a:endParaRPr>
          </a:p>
        </p:txBody>
      </p:sp>
    </p:spTree>
    <p:extLst>
      <p:ext uri="{BB962C8B-B14F-4D97-AF65-F5344CB8AC3E}">
        <p14:creationId xmlns:p14="http://schemas.microsoft.com/office/powerpoint/2010/main" val="384097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up of a letter&#10;&#10;Description automatically generated">
            <a:extLst>
              <a:ext uri="{FF2B5EF4-FFF2-40B4-BE49-F238E27FC236}">
                <a16:creationId xmlns:a16="http://schemas.microsoft.com/office/drawing/2014/main" id="{BFB90F27-AC57-193A-94C5-83337F8B79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3981" y="127752"/>
            <a:ext cx="8423881" cy="2261880"/>
          </a:xfrm>
          <a:prstGeom prst="rect">
            <a:avLst/>
          </a:prstGeom>
        </p:spPr>
      </p:pic>
      <p:sp>
        <p:nvSpPr>
          <p:cNvPr id="18" name="TextBox 17">
            <a:extLst>
              <a:ext uri="{FF2B5EF4-FFF2-40B4-BE49-F238E27FC236}">
                <a16:creationId xmlns:a16="http://schemas.microsoft.com/office/drawing/2014/main" id="{10D4FF22-3586-8B0E-8714-285B8DC4CDC0}"/>
              </a:ext>
            </a:extLst>
          </p:cNvPr>
          <p:cNvSpPr txBox="1"/>
          <p:nvPr/>
        </p:nvSpPr>
        <p:spPr>
          <a:xfrm>
            <a:off x="227926" y="2389632"/>
            <a:ext cx="11679936" cy="4247317"/>
          </a:xfrm>
          <a:prstGeom prst="rect">
            <a:avLst/>
          </a:prstGeom>
          <a:noFill/>
        </p:spPr>
        <p:txBody>
          <a:bodyPr wrap="square" rtlCol="0">
            <a:spAutoFit/>
          </a:bodyPr>
          <a:lstStyle/>
          <a:p>
            <a:pPr marL="342900" marR="0" lvl="0" indent="-342900">
              <a:spcBef>
                <a:spcPts val="0"/>
              </a:spcBef>
              <a:spcAft>
                <a:spcPts val="0"/>
              </a:spcAft>
              <a:buFont typeface="Symbol" pitchFamily="2" charset="2"/>
              <a:buChar char=""/>
            </a:pPr>
            <a:r>
              <a:rPr lang="en-US" dirty="0">
                <a:solidFill>
                  <a:srgbClr val="000000"/>
                </a:solidFill>
                <a:effectLst/>
                <a:latin typeface="Baskerville Old Face" panose="02020602080505020303" pitchFamily="18" charset="77"/>
                <a:ea typeface="Calibri" panose="020F0502020204030204" pitchFamily="34" charset="0"/>
                <a:cs typeface="Times New Roman (Body CS)"/>
              </a:rPr>
              <a:t>Dates. The first advertisement appeared one month after Molly had escaped. It seems that Mrs. Myers had expected Molly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to return of her own accord, and perhaps this had happened before. Enslavers often allowed enslaved people 	occasional short periods away, a sort of time-out that helped the enslaved by having time to themselves, with family 	and friends. But after a certain point this became escape, and Mrs. Myers clearly intended to recapture Molly.</a:t>
            </a:r>
            <a:endParaRPr lang="en-US" dirty="0">
              <a:effectLst/>
              <a:latin typeface="Baskerville Old Face" panose="02020602080505020303" pitchFamily="18" charset="77"/>
              <a:ea typeface="Calibri" panose="020F0502020204030204" pitchFamily="34" charset="0"/>
              <a:cs typeface="Times New Roman (Body CS)"/>
            </a:endParaRPr>
          </a:p>
          <a:p>
            <a:pPr marL="342900" marR="0" lvl="0" indent="-342900">
              <a:spcBef>
                <a:spcPts val="0"/>
              </a:spcBef>
              <a:spcAft>
                <a:spcPts val="0"/>
              </a:spcAft>
              <a:buFont typeface="Symbol" pitchFamily="2" charset="2"/>
              <a:buChar char=""/>
            </a:pPr>
            <a:r>
              <a:rPr lang="en-US" dirty="0">
                <a:solidFill>
                  <a:srgbClr val="000000"/>
                </a:solidFill>
                <a:effectLst/>
                <a:latin typeface="Baskerville Old Face" panose="02020602080505020303" pitchFamily="18" charset="77"/>
                <a:ea typeface="Calibri" panose="020F0502020204030204" pitchFamily="34" charset="0"/>
                <a:cs typeface="Times New Roman (Body CS)"/>
              </a:rPr>
              <a:t>And Molly was recaptured, or chose to return, because the second advertisement 18 months later refers to the previous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escape. And this second advertisement makes clear that Mrs. Myers believes that somebody is harboring or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concealing Molly, and that it was the same person who concealed her in 1788. In fact Mrs. Myers promises a sizeable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reward if evidence of who this is can be secured. Who might this person be? It may be a White person, but it is more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likely that this was a Black person, perhaps free or enslaved. Charleston had a sizeable Black population, including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some free Black people. Molly was a young woman in the prime of her youth: perhaps she was escaping to be with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a partner, who concealed her as best he could.</a:t>
            </a:r>
            <a:endParaRPr lang="en-US" dirty="0">
              <a:effectLst/>
              <a:latin typeface="Baskerville Old Face" panose="02020602080505020303" pitchFamily="18" charset="77"/>
              <a:ea typeface="Calibri" panose="020F0502020204030204" pitchFamily="34" charset="0"/>
              <a:cs typeface="Times New Roman (Body CS)"/>
            </a:endParaRPr>
          </a:p>
          <a:p>
            <a:pPr marL="342900" marR="0" lvl="0" indent="-342900">
              <a:spcBef>
                <a:spcPts val="0"/>
              </a:spcBef>
              <a:spcAft>
                <a:spcPts val="0"/>
              </a:spcAft>
              <a:buFont typeface="Symbol" pitchFamily="2" charset="2"/>
              <a:buChar char=""/>
            </a:pPr>
            <a:r>
              <a:rPr lang="en-US" dirty="0">
                <a:solidFill>
                  <a:srgbClr val="000000"/>
                </a:solidFill>
                <a:effectLst/>
                <a:latin typeface="Baskerville Old Face" panose="02020602080505020303" pitchFamily="18" charset="77"/>
                <a:ea typeface="Calibri" panose="020F0502020204030204" pitchFamily="34" charset="0"/>
                <a:cs typeface="Times New Roman (Body CS)"/>
              </a:rPr>
              <a:t>In both advertisements Molly is described as “artful”, and in one advertisement as “cunning.” These are negative,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derogatory terms, suggesting Molly was sneaky, conniving, and often up to no good. But think of this from Molly’s </a:t>
            </a:r>
          </a:p>
          <a:p>
            <a:pPr lvl="1"/>
            <a:r>
              <a:rPr lang="en-US" dirty="0">
                <a:solidFill>
                  <a:srgbClr val="000000"/>
                </a:solidFill>
                <a:effectLst/>
                <a:latin typeface="Baskerville Old Face" panose="02020602080505020303" pitchFamily="18" charset="77"/>
                <a:ea typeface="Calibri" panose="020F0502020204030204" pitchFamily="34" charset="0"/>
                <a:cs typeface="Times New Roman (Body CS)"/>
              </a:rPr>
              <a:t>	perspective. Perhaps she was simply good at trying to look after herself and her interests even while enslaved. What </a:t>
            </a:r>
          </a:p>
          <a:p>
            <a:pPr lvl="1"/>
            <a:r>
              <a:rPr lang="en-US" dirty="0">
                <a:solidFill>
                  <a:srgbClr val="000000"/>
                </a:solidFill>
                <a:effectLst/>
                <a:latin typeface="Baskerville Old Face" panose="02020602080505020303" pitchFamily="18" charset="77"/>
                <a:ea typeface="Calibri" panose="020F0502020204030204" pitchFamily="34" charset="0"/>
                <a:cs typeface="Times New Roman (Body CS)"/>
              </a:rPr>
              <a:t>was self-interest and self-preservation to Molly might have looked like artful and cunning behavior to Mary. Myers.</a:t>
            </a:r>
            <a:endParaRPr lang="en-US" dirty="0">
              <a:effectLst/>
              <a:latin typeface="Baskerville Old Face" panose="02020602080505020303" pitchFamily="18" charset="77"/>
              <a:ea typeface="Calibri" panose="020F0502020204030204" pitchFamily="34" charset="0"/>
              <a:cs typeface="Times New Roman (Body CS)"/>
            </a:endParaRPr>
          </a:p>
        </p:txBody>
      </p:sp>
    </p:spTree>
    <p:extLst>
      <p:ext uri="{BB962C8B-B14F-4D97-AF65-F5344CB8AC3E}">
        <p14:creationId xmlns:p14="http://schemas.microsoft.com/office/powerpoint/2010/main" val="217009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1BFC-EC47-D56B-0CAE-BB6F596B0655}"/>
              </a:ext>
            </a:extLst>
          </p:cNvPr>
          <p:cNvSpPr>
            <a:spLocks noGrp="1"/>
          </p:cNvSpPr>
          <p:nvPr>
            <p:ph type="title"/>
          </p:nvPr>
        </p:nvSpPr>
        <p:spPr>
          <a:xfrm>
            <a:off x="458694" y="365760"/>
            <a:ext cx="4945513" cy="2213053"/>
          </a:xfrm>
        </p:spPr>
        <p:txBody>
          <a:bodyPr>
            <a:normAutofit/>
          </a:bodyPr>
          <a:lstStyle/>
          <a:p>
            <a:r>
              <a:rPr lang="en-US" sz="3600" dirty="0"/>
              <a:t>1790 Federal Census</a:t>
            </a:r>
            <a:br>
              <a:rPr lang="en-US" sz="3600" dirty="0"/>
            </a:br>
            <a:r>
              <a:rPr lang="en-US" sz="2200" dirty="0">
                <a:hlinkClick r:id="rId3"/>
              </a:rPr>
              <a:t>https://www.census.gov/library/publications/1907/dec/heads-of-families.html</a:t>
            </a:r>
            <a:r>
              <a:rPr lang="en-US" sz="2200" dirty="0"/>
              <a:t> </a:t>
            </a:r>
            <a:br>
              <a:rPr lang="en-US" sz="3600" dirty="0"/>
            </a:br>
            <a:endParaRPr lang="en-US" sz="3600" dirty="0"/>
          </a:p>
        </p:txBody>
      </p:sp>
      <p:pic>
        <p:nvPicPr>
          <p:cNvPr id="5" name="Picture 4" descr="A document with numbers and numbers&#10;&#10;Description automatically generated">
            <a:extLst>
              <a:ext uri="{FF2B5EF4-FFF2-40B4-BE49-F238E27FC236}">
                <a16:creationId xmlns:a16="http://schemas.microsoft.com/office/drawing/2014/main" id="{5176D66F-C838-63E3-AA38-664CE9EEC9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6513" y="365760"/>
            <a:ext cx="5309809" cy="6436760"/>
          </a:xfrm>
          <a:prstGeom prst="rect">
            <a:avLst/>
          </a:prstGeom>
        </p:spPr>
      </p:pic>
      <p:sp>
        <p:nvSpPr>
          <p:cNvPr id="4" name="TextBox 3">
            <a:extLst>
              <a:ext uri="{FF2B5EF4-FFF2-40B4-BE49-F238E27FC236}">
                <a16:creationId xmlns:a16="http://schemas.microsoft.com/office/drawing/2014/main" id="{929F6D94-AAF1-1E6D-168D-525FC2743B06}"/>
              </a:ext>
            </a:extLst>
          </p:cNvPr>
          <p:cNvSpPr txBox="1"/>
          <p:nvPr/>
        </p:nvSpPr>
        <p:spPr>
          <a:xfrm>
            <a:off x="345678" y="2578813"/>
            <a:ext cx="5508239" cy="2308324"/>
          </a:xfrm>
          <a:prstGeom prst="rect">
            <a:avLst/>
          </a:prstGeom>
          <a:noFill/>
        </p:spPr>
        <p:txBody>
          <a:bodyPr wrap="none" rtlCol="0">
            <a:spAutoFit/>
          </a:bodyPr>
          <a:lstStyle/>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There is no suggestion that Molly has tried in the past or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might try this time to get away from Charleston. The 1790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Federal census revealed that a total of 66,985 people lived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in the Charleston district, and of these 50,633 were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enslaved Black people. Although dangerous, of course, it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was quite possible for an enslaved person to remain at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liberty, hidden in plain sight, blending into the city’s large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Black population.</a:t>
            </a:r>
            <a:r>
              <a:rPr lang="en-US" dirty="0">
                <a:effectLst/>
                <a:latin typeface="Baskerville Old Face" panose="02020602080505020303" pitchFamily="18" charset="77"/>
                <a:cs typeface="Times New Roman" panose="02020603050405020304" pitchFamily="18" charset="0"/>
              </a:rPr>
              <a:t> </a:t>
            </a:r>
            <a:endParaRPr lang="en-US" dirty="0">
              <a:latin typeface="Baskerville Old Face" panose="02020602080505020303" pitchFamily="18" charset="77"/>
              <a:cs typeface="Times New Roman" panose="02020603050405020304" pitchFamily="18" charset="0"/>
            </a:endParaRPr>
          </a:p>
        </p:txBody>
      </p:sp>
    </p:spTree>
    <p:extLst>
      <p:ext uri="{BB962C8B-B14F-4D97-AF65-F5344CB8AC3E}">
        <p14:creationId xmlns:p14="http://schemas.microsoft.com/office/powerpoint/2010/main" val="223091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a:extLst>
              <a:ext uri="{FF2B5EF4-FFF2-40B4-BE49-F238E27FC236}">
                <a16:creationId xmlns:a16="http://schemas.microsoft.com/office/drawing/2014/main" id="{2F6071EC-EBF5-2467-8839-2D89E0A477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257" y="246580"/>
            <a:ext cx="2015304" cy="3644168"/>
          </a:xfrm>
          <a:prstGeom prst="rect">
            <a:avLst/>
          </a:prstGeom>
        </p:spPr>
      </p:pic>
      <p:sp>
        <p:nvSpPr>
          <p:cNvPr id="6" name="TextBox 5">
            <a:extLst>
              <a:ext uri="{FF2B5EF4-FFF2-40B4-BE49-F238E27FC236}">
                <a16:creationId xmlns:a16="http://schemas.microsoft.com/office/drawing/2014/main" id="{E49E36B4-95F6-D481-995E-240D07EC773F}"/>
              </a:ext>
            </a:extLst>
          </p:cNvPr>
          <p:cNvSpPr txBox="1"/>
          <p:nvPr/>
        </p:nvSpPr>
        <p:spPr>
          <a:xfrm>
            <a:off x="2194561" y="246580"/>
            <a:ext cx="3254289" cy="1200329"/>
          </a:xfrm>
          <a:prstGeom prst="rect">
            <a:avLst/>
          </a:prstGeom>
          <a:noFill/>
        </p:spPr>
        <p:txBody>
          <a:bodyPr wrap="none" rtlCol="0">
            <a:spAutoFit/>
          </a:bodyPr>
          <a:lstStyle/>
          <a:p>
            <a:r>
              <a:rPr lang="en-US" dirty="0"/>
              <a:t>Kenneth Morgan, “Slave </a:t>
            </a:r>
          </a:p>
          <a:p>
            <a:r>
              <a:rPr lang="en-US" dirty="0"/>
              <a:t>Sales in Colonial Charleston,”</a:t>
            </a:r>
          </a:p>
          <a:p>
            <a:r>
              <a:rPr lang="en-US" i="1" dirty="0"/>
              <a:t>English Historical Review</a:t>
            </a:r>
            <a:r>
              <a:rPr lang="en-US" dirty="0"/>
              <a:t>, </a:t>
            </a:r>
          </a:p>
          <a:p>
            <a:r>
              <a:rPr lang="en-US" dirty="0"/>
              <a:t>113 ((1998), 905-927.</a:t>
            </a:r>
            <a:endParaRPr lang="en-US" i="1" dirty="0"/>
          </a:p>
        </p:txBody>
      </p:sp>
      <p:pic>
        <p:nvPicPr>
          <p:cNvPr id="8" name="Picture 7" descr="A close-up of a document&#10;&#10;Description automatically generated">
            <a:extLst>
              <a:ext uri="{FF2B5EF4-FFF2-40B4-BE49-F238E27FC236}">
                <a16:creationId xmlns:a16="http://schemas.microsoft.com/office/drawing/2014/main" id="{48373840-652F-C4FE-0D41-D375CD8BE4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0720" y="246580"/>
            <a:ext cx="2287476" cy="3649642"/>
          </a:xfrm>
          <a:prstGeom prst="rect">
            <a:avLst/>
          </a:prstGeom>
        </p:spPr>
      </p:pic>
      <p:sp>
        <p:nvSpPr>
          <p:cNvPr id="9" name="TextBox 8">
            <a:extLst>
              <a:ext uri="{FF2B5EF4-FFF2-40B4-BE49-F238E27FC236}">
                <a16:creationId xmlns:a16="http://schemas.microsoft.com/office/drawing/2014/main" id="{7EB7794B-1978-62D9-9DE1-286D9987E96A}"/>
              </a:ext>
            </a:extLst>
          </p:cNvPr>
          <p:cNvSpPr txBox="1"/>
          <p:nvPr/>
        </p:nvSpPr>
        <p:spPr>
          <a:xfrm>
            <a:off x="6316431" y="246580"/>
            <a:ext cx="3330912" cy="1200329"/>
          </a:xfrm>
          <a:prstGeom prst="rect">
            <a:avLst/>
          </a:prstGeom>
          <a:noFill/>
        </p:spPr>
        <p:txBody>
          <a:bodyPr wrap="none" rtlCol="0">
            <a:spAutoFit/>
          </a:bodyPr>
          <a:lstStyle/>
          <a:p>
            <a:r>
              <a:rPr lang="en-US" dirty="0"/>
              <a:t>Gregory O’Malley, “Slavery’s</a:t>
            </a:r>
          </a:p>
          <a:p>
            <a:r>
              <a:rPr lang="en-US" dirty="0"/>
              <a:t>Converging Ground,” </a:t>
            </a:r>
            <a:r>
              <a:rPr lang="en-US" i="1" dirty="0"/>
              <a:t>William </a:t>
            </a:r>
          </a:p>
          <a:p>
            <a:r>
              <a:rPr lang="en-US" i="1" dirty="0"/>
              <a:t>&amp; Mary Quarterly</a:t>
            </a:r>
            <a:r>
              <a:rPr lang="en-US" dirty="0"/>
              <a:t> 74 (2017),</a:t>
            </a:r>
          </a:p>
          <a:p>
            <a:r>
              <a:rPr lang="en-US" dirty="0"/>
              <a:t>271-302.</a:t>
            </a:r>
          </a:p>
        </p:txBody>
      </p:sp>
      <p:sp>
        <p:nvSpPr>
          <p:cNvPr id="3" name="TextBox 2">
            <a:extLst>
              <a:ext uri="{FF2B5EF4-FFF2-40B4-BE49-F238E27FC236}">
                <a16:creationId xmlns:a16="http://schemas.microsoft.com/office/drawing/2014/main" id="{200E77A1-1291-A751-6A86-AE4383C5DA51}"/>
              </a:ext>
            </a:extLst>
          </p:cNvPr>
          <p:cNvSpPr txBox="1"/>
          <p:nvPr/>
        </p:nvSpPr>
        <p:spPr>
          <a:xfrm>
            <a:off x="2426209" y="1767840"/>
            <a:ext cx="6961632" cy="4801314"/>
          </a:xfrm>
          <a:prstGeom prst="rect">
            <a:avLst/>
          </a:prstGeom>
          <a:noFill/>
        </p:spPr>
        <p:txBody>
          <a:bodyPr wrap="square" rtlCol="0">
            <a:spAutoFit/>
          </a:bodyPr>
          <a:lstStyle/>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So, the next thing to do is some research and reading about what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slavery was like in Charleston and South Carolina in the late 18</a:t>
            </a:r>
            <a:r>
              <a:rPr lang="en-US" baseline="300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th</a:t>
            </a: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 century.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You can start with the listing of books and articles in the bibliography,</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but then do some searching via Google Scholar for things like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Charleston AND household slavery.</a:t>
            </a:r>
          </a:p>
          <a:p>
            <a:pPr marL="0" marR="0">
              <a:spcBef>
                <a:spcPts val="0"/>
              </a:spcBef>
              <a:spcAft>
                <a:spcPts val="0"/>
              </a:spcAft>
            </a:pPr>
            <a:endParaRPr lang="en-US" dirty="0">
              <a:effectLst/>
              <a:latin typeface="Baskerville Old Face" panose="02020602080505020303" pitchFamily="18" charset="77"/>
              <a:ea typeface="Calibri" panose="020F0502020204030204" pitchFamily="34" charset="0"/>
              <a:cs typeface="Times New Roman" panose="02020603050405020304" pitchFamily="18" charset="0"/>
            </a:endParaRPr>
          </a:p>
          <a:p>
            <a:r>
              <a:rPr lang="en-US" kern="0" dirty="0">
                <a:solidFill>
                  <a:srgbClr val="000000"/>
                </a:solidFill>
                <a:latin typeface="Baskerville Old Face" panose="02020602080505020303" pitchFamily="18" charset="77"/>
                <a:ea typeface="Calibri" panose="020F0502020204030204" pitchFamily="34" charset="0"/>
                <a:cs typeface="Times New Roman" panose="02020603050405020304" pitchFamily="18" charset="0"/>
              </a:rPr>
              <a:t>A</a:t>
            </a:r>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rticles like these two reveal interesting background: 93,000 enslaved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Africans were brought into South Carolina between 1706 and 1775,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almost all of them into Charleston, which was the largest slave-importing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port in America at the time of the revolution. While many of these went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to work in the interior on plantations, Charleston was a hub through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which many enslaved Africans passed, and slave sales were a common,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almost every day occurrence. We can think about this felt to enslaved people in Charleston, even if like Molly they had been born in America: clearly they knew that they and every other enslaved person were always at risk of being sold. In fact more enslaved Africans came into America through Charleston than any other city, probably about 40% of the total.</a:t>
            </a:r>
            <a:r>
              <a:rPr lang="en-US" dirty="0">
                <a:effectLst/>
                <a:latin typeface="Baskerville Old Face" panose="02020602080505020303" pitchFamily="18" charset="77"/>
                <a:cs typeface="Times New Roman" panose="02020603050405020304" pitchFamily="18" charset="0"/>
              </a:rPr>
              <a:t> </a:t>
            </a:r>
            <a:endParaRPr lang="en-US" dirty="0">
              <a:latin typeface="Baskerville Old Face" panose="02020602080505020303" pitchFamily="18" charset="77"/>
              <a:cs typeface="Times New Roman" panose="02020603050405020304" pitchFamily="18" charset="0"/>
            </a:endParaRPr>
          </a:p>
        </p:txBody>
      </p:sp>
    </p:spTree>
    <p:extLst>
      <p:ext uri="{BB962C8B-B14F-4D97-AF65-F5344CB8AC3E}">
        <p14:creationId xmlns:p14="http://schemas.microsoft.com/office/powerpoint/2010/main" val="88431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newspaper with text on it&#10;&#10;Description automatically generated">
            <a:extLst>
              <a:ext uri="{FF2B5EF4-FFF2-40B4-BE49-F238E27FC236}">
                <a16:creationId xmlns:a16="http://schemas.microsoft.com/office/drawing/2014/main" id="{31861A1E-D87B-1C9F-7AC9-63A603E8C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157" y="520824"/>
            <a:ext cx="7865199" cy="5816352"/>
          </a:xfrm>
          <a:prstGeom prst="rect">
            <a:avLst/>
          </a:prstGeom>
        </p:spPr>
      </p:pic>
      <p:sp>
        <p:nvSpPr>
          <p:cNvPr id="3" name="TextBox 2">
            <a:extLst>
              <a:ext uri="{FF2B5EF4-FFF2-40B4-BE49-F238E27FC236}">
                <a16:creationId xmlns:a16="http://schemas.microsoft.com/office/drawing/2014/main" id="{42555642-C456-2421-3C6C-8E285D6C02E5}"/>
              </a:ext>
            </a:extLst>
          </p:cNvPr>
          <p:cNvSpPr txBox="1"/>
          <p:nvPr/>
        </p:nvSpPr>
        <p:spPr>
          <a:xfrm>
            <a:off x="8205216" y="4181856"/>
            <a:ext cx="3647152" cy="1477328"/>
          </a:xfrm>
          <a:prstGeom prst="rect">
            <a:avLst/>
          </a:prstGeom>
          <a:noFill/>
        </p:spPr>
        <p:txBody>
          <a:bodyPr wrap="none" rtlCol="0">
            <a:spAutoFit/>
          </a:bodyPr>
          <a:lstStyle/>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Indeed, the newspapers that included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runaway slave advertisements also had</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 many advertisements for the sale of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shiploads of newly arrived Africans.</a:t>
            </a:r>
            <a:r>
              <a:rPr lang="en-US" dirty="0">
                <a:effectLst/>
                <a:latin typeface="Baskerville Old Face" panose="02020602080505020303" pitchFamily="18" charset="77"/>
                <a:cs typeface="Times New Roman" panose="02020603050405020304" pitchFamily="18" charset="0"/>
              </a:rPr>
              <a:t> </a:t>
            </a:r>
            <a:endParaRPr lang="en-US" dirty="0">
              <a:latin typeface="Baskerville Old Face" panose="02020602080505020303" pitchFamily="18" charset="77"/>
              <a:cs typeface="Times New Roman" panose="02020603050405020304" pitchFamily="18" charset="0"/>
            </a:endParaRPr>
          </a:p>
          <a:p>
            <a:endParaRPr lang="en-US" dirty="0"/>
          </a:p>
        </p:txBody>
      </p:sp>
    </p:spTree>
    <p:extLst>
      <p:ext uri="{BB962C8B-B14F-4D97-AF65-F5344CB8AC3E}">
        <p14:creationId xmlns:p14="http://schemas.microsoft.com/office/powerpoint/2010/main" val="360778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website&#10;&#10;Description automatically generated">
            <a:extLst>
              <a:ext uri="{FF2B5EF4-FFF2-40B4-BE49-F238E27FC236}">
                <a16:creationId xmlns:a16="http://schemas.microsoft.com/office/drawing/2014/main" id="{CA743C91-6EF2-A18F-D3C2-30AA0FDDCE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808" y="421521"/>
            <a:ext cx="8637284" cy="6014957"/>
          </a:xfrm>
          <a:prstGeom prst="rect">
            <a:avLst/>
          </a:prstGeom>
        </p:spPr>
      </p:pic>
      <p:sp>
        <p:nvSpPr>
          <p:cNvPr id="3" name="TextBox 2">
            <a:extLst>
              <a:ext uri="{FF2B5EF4-FFF2-40B4-BE49-F238E27FC236}">
                <a16:creationId xmlns:a16="http://schemas.microsoft.com/office/drawing/2014/main" id="{468C7D4B-88DC-20DD-3860-FD0A3C558413}"/>
              </a:ext>
            </a:extLst>
          </p:cNvPr>
          <p:cNvSpPr txBox="1"/>
          <p:nvPr/>
        </p:nvSpPr>
        <p:spPr>
          <a:xfrm>
            <a:off x="9044985" y="2840736"/>
            <a:ext cx="3147015" cy="2585323"/>
          </a:xfrm>
          <a:prstGeom prst="rect">
            <a:avLst/>
          </a:prstGeom>
          <a:noFill/>
        </p:spPr>
        <p:txBody>
          <a:bodyPr wrap="none" rtlCol="0">
            <a:spAutoFit/>
          </a:bodyPr>
          <a:lstStyle/>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You can get a sense of this not</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just from academic articles but</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 also more popular history, like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this National Geographic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article, and the website of the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Old Slave Mart Museum on the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site of the place where enslaved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people were bought and sold in </a:t>
            </a: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Charleston.</a:t>
            </a:r>
            <a:endParaRPr lang="en-US" dirty="0">
              <a:latin typeface="Baskerville Old Face" panose="02020602080505020303" pitchFamily="18" charset="77"/>
            </a:endParaRPr>
          </a:p>
        </p:txBody>
      </p:sp>
    </p:spTree>
    <p:extLst>
      <p:ext uri="{BB962C8B-B14F-4D97-AF65-F5344CB8AC3E}">
        <p14:creationId xmlns:p14="http://schemas.microsoft.com/office/powerpoint/2010/main" val="136164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A7F06-1FFF-3752-84E6-239347B58CA1}"/>
              </a:ext>
            </a:extLst>
          </p:cNvPr>
          <p:cNvSpPr>
            <a:spLocks noGrp="1"/>
          </p:cNvSpPr>
          <p:nvPr>
            <p:ph type="title"/>
          </p:nvPr>
        </p:nvSpPr>
        <p:spPr/>
        <p:txBody>
          <a:bodyPr>
            <a:normAutofit/>
          </a:bodyPr>
          <a:lstStyle/>
          <a:p>
            <a:r>
              <a:rPr lang="en-US" sz="3600" dirty="0">
                <a:latin typeface="Baskerville Old Face" panose="02020602080505020303" pitchFamily="18" charset="77"/>
              </a:rPr>
              <a:t>reading, research, and imagination: a (hi)story for Molly</a:t>
            </a:r>
          </a:p>
        </p:txBody>
      </p:sp>
      <p:sp>
        <p:nvSpPr>
          <p:cNvPr id="3" name="Content Placeholder 2">
            <a:extLst>
              <a:ext uri="{FF2B5EF4-FFF2-40B4-BE49-F238E27FC236}">
                <a16:creationId xmlns:a16="http://schemas.microsoft.com/office/drawing/2014/main" id="{F1393693-872D-E6D3-EB1E-0971A7122293}"/>
              </a:ext>
            </a:extLst>
          </p:cNvPr>
          <p:cNvSpPr>
            <a:spLocks noGrp="1"/>
          </p:cNvSpPr>
          <p:nvPr>
            <p:ph idx="1"/>
          </p:nvPr>
        </p:nvSpPr>
        <p:spPr>
          <a:xfrm>
            <a:off x="458694" y="1949450"/>
            <a:ext cx="11274612" cy="4338334"/>
          </a:xfrm>
        </p:spPr>
        <p:txBody>
          <a:bodyPr>
            <a:normAutofit/>
          </a:bodyPr>
          <a:lstStyle/>
          <a:p>
            <a:pPr marL="0" indent="0">
              <a:buNone/>
            </a:pPr>
            <a:r>
              <a:rPr lang="en-US" sz="2400" dirty="0">
                <a:latin typeface="Baskerville Old Face" panose="02020602080505020303" pitchFamily="18" charset="77"/>
              </a:rPr>
              <a:t>What do we actually know?</a:t>
            </a:r>
          </a:p>
          <a:p>
            <a:r>
              <a:rPr lang="en-US" sz="2400" kern="0" dirty="0">
                <a:effectLst/>
                <a:latin typeface="Baskerville Old Face" panose="02020602080505020303" pitchFamily="18" charset="77"/>
                <a:ea typeface="Calibri" panose="020F0502020204030204" pitchFamily="34" charset="0"/>
                <a:cs typeface="Times New Roman (Body CS)"/>
              </a:rPr>
              <a:t>her name</a:t>
            </a:r>
          </a:p>
          <a:p>
            <a:r>
              <a:rPr lang="en-US" sz="2400" kern="0" dirty="0">
                <a:effectLst/>
                <a:latin typeface="Baskerville Old Face" panose="02020602080505020303" pitchFamily="18" charset="77"/>
                <a:ea typeface="Calibri" panose="020F0502020204030204" pitchFamily="34" charset="0"/>
                <a:cs typeface="Times New Roman (Body CS)"/>
              </a:rPr>
              <a:t>that she was about 25 when she first escaped, perhaps about 27 the second time</a:t>
            </a:r>
          </a:p>
          <a:p>
            <a:r>
              <a:rPr lang="en-US" sz="2400" kern="0" dirty="0">
                <a:effectLst/>
                <a:latin typeface="Baskerville Old Face" panose="02020602080505020303" pitchFamily="18" charset="77"/>
                <a:ea typeface="Calibri" panose="020F0502020204030204" pitchFamily="34" charset="0"/>
                <a:cs typeface="Times New Roman (Body CS)"/>
              </a:rPr>
              <a:t>she was American-born, and quite possibly to an enslaved mother and White father</a:t>
            </a:r>
          </a:p>
          <a:p>
            <a:r>
              <a:rPr lang="en-US" sz="2400" kern="0" dirty="0">
                <a:latin typeface="Baskerville Old Face" panose="02020602080505020303" pitchFamily="18" charset="77"/>
                <a:ea typeface="Calibri" panose="020F0502020204030204" pitchFamily="34" charset="0"/>
                <a:cs typeface="Times New Roman (Body CS)"/>
              </a:rPr>
              <a:t>s</a:t>
            </a:r>
            <a:r>
              <a:rPr lang="en-US" sz="2400" kern="0" dirty="0">
                <a:effectLst/>
                <a:latin typeface="Baskerville Old Face" panose="02020602080505020303" pitchFamily="18" charset="77"/>
                <a:ea typeface="Calibri" panose="020F0502020204030204" pitchFamily="34" charset="0"/>
                <a:cs typeface="Times New Roman (Body CS)"/>
              </a:rPr>
              <a:t>he lived in Charleston, and appears to have worked in the household of Mary Myers, sometimes walking around the Charleston area selling milk and produce from Meyer’s garden.</a:t>
            </a:r>
            <a:r>
              <a:rPr lang="en-US" sz="2400" dirty="0">
                <a:effectLst/>
                <a:latin typeface="Baskerville Old Face" panose="02020602080505020303" pitchFamily="18" charset="77"/>
              </a:rPr>
              <a:t> </a:t>
            </a:r>
            <a:endParaRPr lang="en-US" sz="2400" dirty="0">
              <a:latin typeface="Baskerville Old Face" panose="02020602080505020303" pitchFamily="18" charset="77"/>
            </a:endParaRPr>
          </a:p>
        </p:txBody>
      </p:sp>
    </p:spTree>
    <p:extLst>
      <p:ext uri="{BB962C8B-B14F-4D97-AF65-F5344CB8AC3E}">
        <p14:creationId xmlns:p14="http://schemas.microsoft.com/office/powerpoint/2010/main" val="195484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A7F06-1FFF-3752-84E6-239347B58CA1}"/>
              </a:ext>
            </a:extLst>
          </p:cNvPr>
          <p:cNvSpPr>
            <a:spLocks noGrp="1"/>
          </p:cNvSpPr>
          <p:nvPr>
            <p:ph type="title"/>
          </p:nvPr>
        </p:nvSpPr>
        <p:spPr/>
        <p:txBody>
          <a:bodyPr>
            <a:normAutofit/>
          </a:bodyPr>
          <a:lstStyle/>
          <a:p>
            <a:r>
              <a:rPr lang="en-US" sz="3600" dirty="0">
                <a:latin typeface="Baskerville Old Face" panose="02020602080505020303" pitchFamily="18" charset="77"/>
              </a:rPr>
              <a:t>reading, research, and imagination: a (hi)story for Molly</a:t>
            </a:r>
          </a:p>
        </p:txBody>
      </p:sp>
      <p:sp>
        <p:nvSpPr>
          <p:cNvPr id="3" name="Content Placeholder 2">
            <a:extLst>
              <a:ext uri="{FF2B5EF4-FFF2-40B4-BE49-F238E27FC236}">
                <a16:creationId xmlns:a16="http://schemas.microsoft.com/office/drawing/2014/main" id="{F1393693-872D-E6D3-EB1E-0971A7122293}"/>
              </a:ext>
            </a:extLst>
          </p:cNvPr>
          <p:cNvSpPr>
            <a:spLocks noGrp="1"/>
          </p:cNvSpPr>
          <p:nvPr>
            <p:ph idx="1"/>
          </p:nvPr>
        </p:nvSpPr>
        <p:spPr>
          <a:xfrm>
            <a:off x="458694" y="1949450"/>
            <a:ext cx="11274612" cy="4338334"/>
          </a:xfrm>
        </p:spPr>
        <p:txBody>
          <a:bodyPr>
            <a:normAutofit fontScale="92500"/>
          </a:bodyPr>
          <a:lstStyle/>
          <a:p>
            <a:pPr marL="0" indent="0">
              <a:buNone/>
            </a:pPr>
            <a:r>
              <a:rPr lang="en-US" sz="2400" dirty="0">
                <a:latin typeface="Baskerville Old Face" panose="02020602080505020303" pitchFamily="18" charset="77"/>
              </a:rPr>
              <a:t>What can we presume?</a:t>
            </a:r>
          </a:p>
          <a:p>
            <a:pPr>
              <a:spcBef>
                <a:spcPts val="0"/>
              </a:spcBef>
            </a:pPr>
            <a:r>
              <a:rPr lang="en-US" sz="2400" dirty="0">
                <a:effectLst/>
                <a:latin typeface="Baskerville Old Face" panose="02020602080505020303" pitchFamily="18" charset="77"/>
                <a:ea typeface="Calibri" panose="020F0502020204030204" pitchFamily="34" charset="0"/>
                <a:cs typeface="Times New Roman (Body CS)"/>
              </a:rPr>
              <a:t>That she was skilled at looking after herself and her interests as best she could (“artful” and “cunning” in the eyes of Mrs. Myers)</a:t>
            </a:r>
          </a:p>
          <a:p>
            <a:pPr>
              <a:spcBef>
                <a:spcPts val="0"/>
              </a:spcBef>
            </a:pPr>
            <a:r>
              <a:rPr lang="en-US" sz="2400" dirty="0">
                <a:effectLst/>
                <a:latin typeface="Baskerville Old Face" panose="02020602080505020303" pitchFamily="18" charset="77"/>
                <a:ea typeface="Calibri" panose="020F0502020204030204" pitchFamily="34" charset="0"/>
                <a:cs typeface="Times New Roman (Body CS)"/>
              </a:rPr>
              <a:t>That she was free for at least a month the first time, and that she escaped again 18 months later</a:t>
            </a:r>
          </a:p>
          <a:p>
            <a:pPr>
              <a:spcBef>
                <a:spcPts val="0"/>
              </a:spcBef>
            </a:pPr>
            <a:r>
              <a:rPr lang="en-US" sz="2400" dirty="0">
                <a:effectLst/>
                <a:latin typeface="Baskerville Old Face" panose="02020602080505020303" pitchFamily="18" charset="77"/>
                <a:ea typeface="Calibri" panose="020F0502020204030204" pitchFamily="34" charset="0"/>
                <a:cs typeface="Times New Roman (Body CS)"/>
              </a:rPr>
              <a:t>That she may have taken refuge with family and friends in or near the city, perhaps an enslaved or free Black partner</a:t>
            </a:r>
          </a:p>
          <a:p>
            <a:pPr>
              <a:spcBef>
                <a:spcPts val="0"/>
              </a:spcBef>
            </a:pPr>
            <a:r>
              <a:rPr lang="en-US" sz="2400" dirty="0">
                <a:effectLst/>
                <a:latin typeface="Baskerville Old Face" panose="02020602080505020303" pitchFamily="18" charset="77"/>
                <a:ea typeface="Calibri" panose="020F0502020204030204" pitchFamily="34" charset="0"/>
                <a:cs typeface="Times New Roman (Body CS)"/>
              </a:rPr>
              <a:t>That she was willing to risk a lot to do this, including severe physical punishment, sale, and even execution</a:t>
            </a:r>
          </a:p>
          <a:p>
            <a:pPr>
              <a:spcBef>
                <a:spcPts val="0"/>
              </a:spcBef>
            </a:pPr>
            <a:r>
              <a:rPr lang="en-US" sz="2400" dirty="0">
                <a:effectLst/>
                <a:latin typeface="Baskerville Old Face" panose="02020602080505020303" pitchFamily="18" charset="77"/>
                <a:ea typeface="Calibri" panose="020F0502020204030204" pitchFamily="34" charset="0"/>
                <a:cs typeface="Times New Roman (Body CS)"/>
              </a:rPr>
              <a:t>That she may have been driven to escape by different motives, such as a desire to be free, a desire to be with a partner, a need to escape from violence and abuse (perhaps sexual) or imagine</a:t>
            </a:r>
          </a:p>
        </p:txBody>
      </p:sp>
    </p:spTree>
    <p:extLst>
      <p:ext uri="{BB962C8B-B14F-4D97-AF65-F5344CB8AC3E}">
        <p14:creationId xmlns:p14="http://schemas.microsoft.com/office/powerpoint/2010/main" val="118891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7161-E8EF-89DF-2458-D2F1A874EF53}"/>
              </a:ext>
            </a:extLst>
          </p:cNvPr>
          <p:cNvSpPr>
            <a:spLocks noGrp="1"/>
          </p:cNvSpPr>
          <p:nvPr>
            <p:ph type="title"/>
          </p:nvPr>
        </p:nvSpPr>
        <p:spPr>
          <a:xfrm>
            <a:off x="458694" y="365760"/>
            <a:ext cx="6441978" cy="1325563"/>
          </a:xfrm>
        </p:spPr>
        <p:txBody>
          <a:bodyPr/>
          <a:lstStyle/>
          <a:p>
            <a:r>
              <a:rPr lang="en-US" dirty="0">
                <a:latin typeface="Baskerville Old Face" panose="02020602080505020303" pitchFamily="18" charset="77"/>
              </a:rPr>
              <a:t>Writing Molly’s (hi)story)</a:t>
            </a:r>
          </a:p>
        </p:txBody>
      </p:sp>
      <p:sp>
        <p:nvSpPr>
          <p:cNvPr id="3" name="Content Placeholder 2">
            <a:extLst>
              <a:ext uri="{FF2B5EF4-FFF2-40B4-BE49-F238E27FC236}">
                <a16:creationId xmlns:a16="http://schemas.microsoft.com/office/drawing/2014/main" id="{95C862F6-F54C-F487-EB43-824B79FE5BC7}"/>
              </a:ext>
            </a:extLst>
          </p:cNvPr>
          <p:cNvSpPr>
            <a:spLocks noGrp="1"/>
          </p:cNvSpPr>
          <p:nvPr>
            <p:ph idx="1"/>
          </p:nvPr>
        </p:nvSpPr>
        <p:spPr>
          <a:xfrm>
            <a:off x="224374" y="3771106"/>
            <a:ext cx="11274612" cy="2560905"/>
          </a:xfrm>
        </p:spPr>
        <p:txBody>
          <a:bodyPr>
            <a:normAutofit/>
          </a:bodyPr>
          <a:lstStyle/>
          <a:p>
            <a:pPr marL="0" indent="0">
              <a:buNone/>
            </a:pPr>
            <a:r>
              <a:rPr lang="en-US" sz="2000" dirty="0">
                <a:latin typeface="Baskerville Old Face" panose="02020602080505020303" pitchFamily="18" charset="77"/>
              </a:rPr>
              <a:t>In a way writing Molly’s (hi)story will be about researching and learning about the lives of all enslaved women in late 18</a:t>
            </a:r>
            <a:r>
              <a:rPr lang="en-US" sz="2000" baseline="30000" dirty="0">
                <a:latin typeface="Baskerville Old Face" panose="02020602080505020303" pitchFamily="18" charset="77"/>
              </a:rPr>
              <a:t>th</a:t>
            </a:r>
            <a:r>
              <a:rPr lang="en-US" sz="2000" dirty="0">
                <a:latin typeface="Baskerville Old Face" panose="02020602080505020303" pitchFamily="18" charset="77"/>
              </a:rPr>
              <a:t> century Charleston and South Carolina, and then imagining Molly in that context. So, for example, you might read and research on the formation of Black families in Charleston, and how enslaved and free Black people tried to create and maintain families against the constant threat of sale and the forced division of families, as well as the constant threat of sexual abuse of enslaved women by White men. You could then write about how this may have been the context for Molly’s escape, along the following lines.</a:t>
            </a:r>
          </a:p>
        </p:txBody>
      </p:sp>
      <p:pic>
        <p:nvPicPr>
          <p:cNvPr id="4" name="Content Placeholder 4" descr="A piece of paper with a circle&#10;&#10;Description automatically generated">
            <a:extLst>
              <a:ext uri="{FF2B5EF4-FFF2-40B4-BE49-F238E27FC236}">
                <a16:creationId xmlns:a16="http://schemas.microsoft.com/office/drawing/2014/main" id="{29F1FCAE-AAE3-6424-B41F-672AAB5421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5501" y="111015"/>
            <a:ext cx="3247805" cy="3418743"/>
          </a:xfrm>
          <a:prstGeom prst="rect">
            <a:avLst/>
          </a:prstGeom>
        </p:spPr>
      </p:pic>
    </p:spTree>
    <p:extLst>
      <p:ext uri="{BB962C8B-B14F-4D97-AF65-F5344CB8AC3E}">
        <p14:creationId xmlns:p14="http://schemas.microsoft.com/office/powerpoint/2010/main" val="906601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7161-E8EF-89DF-2458-D2F1A874EF53}"/>
              </a:ext>
            </a:extLst>
          </p:cNvPr>
          <p:cNvSpPr>
            <a:spLocks noGrp="1"/>
          </p:cNvSpPr>
          <p:nvPr>
            <p:ph type="title"/>
          </p:nvPr>
        </p:nvSpPr>
        <p:spPr/>
        <p:txBody>
          <a:bodyPr/>
          <a:lstStyle/>
          <a:p>
            <a:r>
              <a:rPr lang="en-US" dirty="0">
                <a:latin typeface="Baskerville Old Face" panose="02020602080505020303" pitchFamily="18" charset="77"/>
              </a:rPr>
              <a:t>Writing Molly’s (hi)story): one approach</a:t>
            </a:r>
          </a:p>
        </p:txBody>
      </p:sp>
      <p:sp>
        <p:nvSpPr>
          <p:cNvPr id="3" name="Content Placeholder 2">
            <a:extLst>
              <a:ext uri="{FF2B5EF4-FFF2-40B4-BE49-F238E27FC236}">
                <a16:creationId xmlns:a16="http://schemas.microsoft.com/office/drawing/2014/main" id="{95C862F6-F54C-F487-EB43-824B79FE5BC7}"/>
              </a:ext>
            </a:extLst>
          </p:cNvPr>
          <p:cNvSpPr>
            <a:spLocks noGrp="1"/>
          </p:cNvSpPr>
          <p:nvPr>
            <p:ph idx="1"/>
          </p:nvPr>
        </p:nvSpPr>
        <p:spPr>
          <a:xfrm>
            <a:off x="458694" y="1949450"/>
            <a:ext cx="11274612" cy="4908550"/>
          </a:xfrm>
        </p:spPr>
        <p:txBody>
          <a:bodyPr>
            <a:normAutofit/>
          </a:bodyPr>
          <a:lstStyle/>
          <a:p>
            <a:pPr marL="0" indent="0">
              <a:buNone/>
            </a:pPr>
            <a:r>
              <a:rPr lang="en-US" sz="1800" dirty="0">
                <a:latin typeface="Baskerville Old Face" panose="02020602080505020303" pitchFamily="18" charset="77"/>
              </a:rPr>
              <a:t>Molly may well have been inspired to escape in order to be with her partner, most likely a free Black man or perhaps an enslaved Black man in or near Charleston. Her enslaver, Mary Meyers, described Molly as “artful and cunning,” demeaning her as a deceitful and untrustworthy person of color. But this may simply have been Molly’s calculated decisions and actions designed to give her time with the person or people she loved. Mary Meyers gave Molly a pass so that she could walk around Charleston selling milk and garden produce, and Molly may well have taken advantage of this to do what she wanted, including spending time with others: to Mary Meyers this would have been “artful and cunning,” but to Molly it would have been something very different.</a:t>
            </a:r>
          </a:p>
          <a:p>
            <a:pPr marL="0" indent="0">
              <a:buNone/>
            </a:pPr>
            <a:r>
              <a:rPr lang="en-US" sz="1800" dirty="0">
                <a:latin typeface="Baskerville Old Face" panose="02020602080505020303" pitchFamily="18" charset="77"/>
              </a:rPr>
              <a:t>Escaping, and remaining at liberty, was very risky. Other advertisements referred to the fact that freedom seekers who remained free for extended periods could be captured dead or alive, and that the White person who killed such a freedom seeker would face no charges. How desperate must people like Molly have been to face this risk? Was she inspired not just by a desire to be with a partner or other people, but also by a fear of physical violence and even sexual abuse while in Mrs. Meyer’s household? Violence towards enslaved servants, by White women as well as men, was common, and the rape of enslaved women by White men was routine: indeed, it is possible that Molly, with her “yellowish complexion,” was the child of just such </a:t>
            </a:r>
            <a:r>
              <a:rPr lang="en-US" sz="1800">
                <a:latin typeface="Baskerville Old Face" panose="02020602080505020303" pitchFamily="18" charset="77"/>
              </a:rPr>
              <a:t>a rape.</a:t>
            </a:r>
            <a:endParaRPr lang="en-US" sz="1800" dirty="0">
              <a:latin typeface="Baskerville Old Face" panose="02020602080505020303" pitchFamily="18" charset="77"/>
            </a:endParaRPr>
          </a:p>
          <a:p>
            <a:pPr marL="0" indent="0">
              <a:buNone/>
            </a:pPr>
            <a:endParaRPr lang="en-US" sz="2000" dirty="0"/>
          </a:p>
        </p:txBody>
      </p:sp>
    </p:spTree>
    <p:extLst>
      <p:ext uri="{BB962C8B-B14F-4D97-AF65-F5344CB8AC3E}">
        <p14:creationId xmlns:p14="http://schemas.microsoft.com/office/powerpoint/2010/main" val="124308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67BA8C-3644-254D-937F-41B9F4D19998}"/>
              </a:ext>
            </a:extLst>
          </p:cNvPr>
          <p:cNvSpPr txBox="1"/>
          <p:nvPr/>
        </p:nvSpPr>
        <p:spPr>
          <a:xfrm>
            <a:off x="1714896" y="718185"/>
            <a:ext cx="8762207" cy="5909310"/>
          </a:xfrm>
          <a:prstGeom prst="rect">
            <a:avLst/>
          </a:prstGeom>
          <a:noFill/>
        </p:spPr>
        <p:txBody>
          <a:bodyPr wrap="none" rtlCol="0">
            <a:spAutoFit/>
          </a:bodyPr>
          <a:lstStyle/>
          <a:p>
            <a:pPr marL="0" marR="0">
              <a:spcBef>
                <a:spcPts val="0"/>
              </a:spcBef>
              <a:spcAft>
                <a:spcPts val="0"/>
              </a:spcAft>
            </a:pPr>
            <a:r>
              <a:rPr lang="en-US" sz="1800" i="1" dirty="0">
                <a:solidFill>
                  <a:srgbClr val="000000"/>
                </a:solidFill>
                <a:effectLst/>
                <a:latin typeface="Baskerville" panose="02020502070401020303" pitchFamily="18" charset="0"/>
                <a:ea typeface="Times New Roman" panose="02020603050405020304" pitchFamily="18" charset="0"/>
              </a:rPr>
              <a:t>The following are freely available online collections of advertisements, many of them searchable.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“Freedom On The Move,” </a:t>
            </a:r>
            <a:r>
              <a:rPr lang="en-US" sz="1800" u="sng" dirty="0">
                <a:solidFill>
                  <a:srgbClr val="0563C1"/>
                </a:solidFill>
                <a:effectLst/>
                <a:latin typeface="Baskerville" panose="02020502070401020303" pitchFamily="18" charset="0"/>
                <a:ea typeface="Times New Roman" panose="02020603050405020304" pitchFamily="18" charset="0"/>
                <a:hlinkClick r:id="rId3"/>
              </a:rPr>
              <a:t>https://app.freedomonthemove.org/search</a:t>
            </a:r>
            <a:r>
              <a:rPr lang="en-US" sz="1800" dirty="0">
                <a:effectLst/>
                <a:latin typeface="Baskerville" panose="02020502070401020303" pitchFamily="18" charset="0"/>
                <a:ea typeface="Times New Roman" panose="02020603050405020304" pitchFamily="18" charset="0"/>
              </a:rPr>
              <a:t> </a:t>
            </a: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(more than 10,000 advertisements from 18</a:t>
            </a:r>
            <a:r>
              <a:rPr lang="en-US" sz="1800" baseline="30000" dirty="0">
                <a:solidFill>
                  <a:srgbClr val="000000"/>
                </a:solidFill>
                <a:effectLst/>
                <a:latin typeface="Baskerville" panose="02020502070401020303" pitchFamily="18" charset="0"/>
                <a:ea typeface="Times New Roman" panose="02020603050405020304" pitchFamily="18" charset="0"/>
              </a:rPr>
              <a:t>th</a:t>
            </a:r>
            <a:r>
              <a:rPr lang="en-US" sz="1800" dirty="0">
                <a:solidFill>
                  <a:srgbClr val="000000"/>
                </a:solidFill>
                <a:effectLst/>
                <a:latin typeface="Baskerville" panose="02020502070401020303" pitchFamily="18" charset="0"/>
                <a:ea typeface="Times New Roman" panose="02020603050405020304" pitchFamily="18" charset="0"/>
              </a:rPr>
              <a:t> and 19</a:t>
            </a:r>
            <a:r>
              <a:rPr lang="en-US" sz="1800" baseline="30000" dirty="0">
                <a:solidFill>
                  <a:srgbClr val="000000"/>
                </a:solidFill>
                <a:effectLst/>
                <a:latin typeface="Baskerville" panose="02020502070401020303" pitchFamily="18" charset="0"/>
                <a:ea typeface="Times New Roman" panose="02020603050405020304" pitchFamily="18" charset="0"/>
              </a:rPr>
              <a:t>th</a:t>
            </a:r>
            <a:r>
              <a:rPr lang="en-US" sz="1800" dirty="0">
                <a:solidFill>
                  <a:srgbClr val="000000"/>
                </a:solidFill>
                <a:effectLst/>
                <a:latin typeface="Baskerville" panose="02020502070401020303" pitchFamily="18" charset="0"/>
                <a:ea typeface="Times New Roman" panose="02020603050405020304" pitchFamily="18" charset="0"/>
              </a:rPr>
              <a:t> century North American newspapers).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“The Geography of Slavery in Virginia.” </a:t>
            </a:r>
            <a:r>
              <a:rPr lang="en-US" sz="1800" u="sng" dirty="0">
                <a:solidFill>
                  <a:srgbClr val="0563C1"/>
                </a:solidFill>
                <a:effectLst/>
                <a:latin typeface="Baskerville" panose="02020502070401020303" pitchFamily="18" charset="0"/>
                <a:ea typeface="Times New Roman" panose="02020603050405020304" pitchFamily="18" charset="0"/>
                <a:hlinkClick r:id="rId4"/>
              </a:rPr>
              <a:t>http://www2.vcdh.virginia.edu/gos/index.html</a:t>
            </a:r>
            <a:r>
              <a:rPr lang="en-US" sz="1800" dirty="0">
                <a:effectLst/>
                <a:latin typeface="Baskerville" panose="02020502070401020303" pitchFamily="18" charset="0"/>
                <a:ea typeface="Times New Roman" panose="02020603050405020304" pitchFamily="18" charset="0"/>
              </a:rPr>
              <a:t>  </a:t>
            </a: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(advertisements from the </a:t>
            </a:r>
            <a:r>
              <a:rPr lang="en-US" sz="1800" i="1" dirty="0">
                <a:solidFill>
                  <a:srgbClr val="000000"/>
                </a:solidFill>
                <a:effectLst/>
                <a:latin typeface="Baskerville" panose="02020502070401020303" pitchFamily="18" charset="0"/>
                <a:ea typeface="Times New Roman" panose="02020603050405020304" pitchFamily="18" charset="0"/>
              </a:rPr>
              <a:t>Virginia Gazette</a:t>
            </a:r>
            <a:r>
              <a:rPr lang="en-US" sz="1800" dirty="0">
                <a:solidFill>
                  <a:srgbClr val="000000"/>
                </a:solidFill>
                <a:effectLst/>
                <a:latin typeface="Baskerville" panose="02020502070401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“North Carolina Runaway Slave Notices, 1750-1865,” </a:t>
            </a:r>
            <a:r>
              <a:rPr lang="en-US" sz="1800" u="sng" dirty="0">
                <a:solidFill>
                  <a:srgbClr val="0563C1"/>
                </a:solidFill>
                <a:effectLst/>
                <a:latin typeface="Baskerville" panose="02020502070401020303" pitchFamily="18" charset="0"/>
                <a:ea typeface="Times New Roman" panose="02020603050405020304" pitchFamily="18" charset="0"/>
                <a:hlinkClick r:id="rId5"/>
              </a:rPr>
              <a:t>http://dlas.uncg.edu/notices/?t=3</a:t>
            </a:r>
            <a:r>
              <a:rPr lang="en-US" sz="1800" dirty="0">
                <a:effectLst/>
                <a:latin typeface="Baskerville" panose="02020502070401020303" pitchFamily="18" charset="0"/>
                <a:ea typeface="Times New Roman" panose="02020603050405020304" pitchFamily="18" charset="0"/>
              </a:rPr>
              <a:t> </a:t>
            </a: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(more than 5,000 North Carolina advertisements from 1751-1865).</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“Runaway Slaves in Britain,” </a:t>
            </a:r>
            <a:r>
              <a:rPr lang="en-US" sz="1800" u="sng" dirty="0">
                <a:solidFill>
                  <a:srgbClr val="0563C1"/>
                </a:solidFill>
                <a:effectLst/>
                <a:latin typeface="Baskerville" panose="02020502070401020303" pitchFamily="18" charset="0"/>
                <a:ea typeface="Times New Roman" panose="02020603050405020304" pitchFamily="18" charset="0"/>
                <a:hlinkClick r:id="rId6"/>
              </a:rPr>
              <a:t>https://www.runaways.gla.ac.uk/database/table/</a:t>
            </a:r>
            <a:r>
              <a:rPr lang="en-US" sz="1800" dirty="0">
                <a:effectLst/>
                <a:latin typeface="Baskerville" panose="02020502070401020303" pitchFamily="18" charset="0"/>
                <a:ea typeface="Times New Roman" panose="02020603050405020304" pitchFamily="18" charset="0"/>
              </a:rPr>
              <a:t> </a:t>
            </a: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(more than 800 advertisements from English and Scottish newspapers, 1700-1780).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Collections of runaway advertisements from Philadelphia, Barbados, Grenada, and Jamaica </a:t>
            </a: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(several different datasets). </a:t>
            </a:r>
            <a:r>
              <a:rPr lang="en-US" sz="1800" u="sng" dirty="0">
                <a:solidFill>
                  <a:srgbClr val="0563C1"/>
                </a:solidFill>
                <a:effectLst/>
                <a:latin typeface="Baskerville" panose="02020502070401020303" pitchFamily="18" charset="0"/>
                <a:ea typeface="Times New Roman" panose="02020603050405020304" pitchFamily="18" charset="0"/>
                <a:hlinkClick r:id="rId7"/>
              </a:rPr>
              <a:t>https://repository.upenn.edu/exhibits/orgunit/mead</a:t>
            </a:r>
            <a:r>
              <a:rPr lang="en-US" sz="1800" dirty="0">
                <a:effectLst/>
                <a:latin typeface="Baskerville" panose="02020502070401020303" pitchFamily="18" charset="0"/>
                <a:ea typeface="Times New Roman" panose="02020603050405020304" pitchFamily="18" charset="0"/>
              </a:rPr>
              <a:t> </a:t>
            </a: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(downloadable PDF documents with scans of advertisements, under “Datasets from 2022”).</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Baskerville" panose="02020502070401020303" pitchFamily="18" charset="0"/>
                <a:ea typeface="Times New Roman" panose="02020603050405020304" pitchFamily="18" charset="0"/>
              </a:rPr>
              <a:t>“Texas Runaway Slave Project,” </a:t>
            </a:r>
            <a:r>
              <a:rPr lang="en-US" sz="1800" u="sng" dirty="0">
                <a:solidFill>
                  <a:srgbClr val="0563C1"/>
                </a:solidFill>
                <a:effectLst/>
                <a:latin typeface="Baskerville" panose="02020502070401020303" pitchFamily="18" charset="0"/>
                <a:ea typeface="Times New Roman" panose="02020603050405020304" pitchFamily="18" charset="0"/>
                <a:hlinkClick r:id="rId8"/>
              </a:rPr>
              <a:t>https://digital.sfasu.edu/digital/collection/RSP</a:t>
            </a:r>
            <a:r>
              <a:rPr lang="en-US" sz="1800" dirty="0">
                <a:effectLst/>
                <a:latin typeface="Baskerville" panose="02020502070401020303" pitchFamily="18" charset="0"/>
                <a:ea typeface="Times New Roman" panose="02020603050405020304" pitchFamily="18" charset="0"/>
              </a:rPr>
              <a:t> </a:t>
            </a:r>
          </a:p>
          <a:p>
            <a:pPr marL="0" marR="0">
              <a:spcBef>
                <a:spcPts val="0"/>
              </a:spcBef>
              <a:spcAft>
                <a:spcPts val="0"/>
              </a:spcAft>
            </a:pPr>
            <a:r>
              <a:rPr lang="en-US" sz="1800" dirty="0">
                <a:effectLst/>
                <a:latin typeface="Baskerville" panose="02020502070401020303" pitchFamily="18" charset="0"/>
                <a:ea typeface="Times New Roman" panose="02020603050405020304" pitchFamily="18" charset="0"/>
              </a:rPr>
              <a:t>(more than 2,500 advertisements.</a:t>
            </a:r>
            <a:r>
              <a:rPr lang="en-US" sz="1800" dirty="0">
                <a:solidFill>
                  <a:srgbClr val="000000"/>
                </a:solidFill>
                <a:effectLst/>
                <a:latin typeface="Baskerville" panose="020205020704010203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2686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earch engine&#10;&#10;Description automatically generated">
            <a:extLst>
              <a:ext uri="{FF2B5EF4-FFF2-40B4-BE49-F238E27FC236}">
                <a16:creationId xmlns:a16="http://schemas.microsoft.com/office/drawing/2014/main" id="{D3B1245C-29B3-ED60-6909-EDEF4860E3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 y="544661"/>
            <a:ext cx="7536517" cy="5596196"/>
          </a:xfrm>
          <a:prstGeom prst="rect">
            <a:avLst/>
          </a:prstGeom>
        </p:spPr>
      </p:pic>
      <p:sp>
        <p:nvSpPr>
          <p:cNvPr id="8" name="TextBox 7">
            <a:extLst>
              <a:ext uri="{FF2B5EF4-FFF2-40B4-BE49-F238E27FC236}">
                <a16:creationId xmlns:a16="http://schemas.microsoft.com/office/drawing/2014/main" id="{05ECE658-E9F2-3AB4-CC9A-B529817F72CD}"/>
              </a:ext>
            </a:extLst>
          </p:cNvPr>
          <p:cNvSpPr txBox="1"/>
          <p:nvPr/>
        </p:nvSpPr>
        <p:spPr>
          <a:xfrm>
            <a:off x="7916333" y="1203029"/>
            <a:ext cx="4131259" cy="2031325"/>
          </a:xfrm>
          <a:prstGeom prst="rect">
            <a:avLst/>
          </a:prstGeom>
          <a:noFill/>
        </p:spPr>
        <p:txBody>
          <a:bodyPr wrap="none" rtlCol="0">
            <a:spAutoFit/>
          </a:bodyPr>
          <a:lstStyle/>
          <a:p>
            <a:r>
              <a:rPr lang="en-US" dirty="0"/>
              <a:t>The </a:t>
            </a:r>
            <a:r>
              <a:rPr lang="en-US" i="1" dirty="0"/>
              <a:t>Freedom on the Move</a:t>
            </a:r>
            <a:endParaRPr lang="en-US" dirty="0"/>
          </a:p>
          <a:p>
            <a:r>
              <a:rPr lang="en-US" dirty="0"/>
              <a:t>website is the largest single</a:t>
            </a:r>
          </a:p>
          <a:p>
            <a:r>
              <a:rPr lang="en-US" dirty="0"/>
              <a:t>Collection of North American</a:t>
            </a:r>
          </a:p>
          <a:p>
            <a:r>
              <a:rPr lang="en-US" dirty="0"/>
              <a:t>Advertisements for Freedom Seekers.</a:t>
            </a:r>
          </a:p>
          <a:p>
            <a:endParaRPr lang="en-US" dirty="0"/>
          </a:p>
          <a:p>
            <a:r>
              <a:rPr lang="en-US" dirty="0"/>
              <a:t>You can search by date or by place.</a:t>
            </a:r>
          </a:p>
          <a:p>
            <a:endParaRPr lang="en-US" dirty="0"/>
          </a:p>
        </p:txBody>
      </p:sp>
    </p:spTree>
    <p:extLst>
      <p:ext uri="{BB962C8B-B14F-4D97-AF65-F5344CB8AC3E}">
        <p14:creationId xmlns:p14="http://schemas.microsoft.com/office/powerpoint/2010/main" val="268029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earch engine&#10;&#10;Description automatically generated">
            <a:extLst>
              <a:ext uri="{FF2B5EF4-FFF2-40B4-BE49-F238E27FC236}">
                <a16:creationId xmlns:a16="http://schemas.microsoft.com/office/drawing/2014/main" id="{997E191C-CEE7-92A5-EF9D-64F6352293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101" y="1432928"/>
            <a:ext cx="7392511" cy="3992143"/>
          </a:xfrm>
          <a:prstGeom prst="rect">
            <a:avLst/>
          </a:prstGeom>
        </p:spPr>
      </p:pic>
      <p:sp>
        <p:nvSpPr>
          <p:cNvPr id="3" name="TextBox 2">
            <a:extLst>
              <a:ext uri="{FF2B5EF4-FFF2-40B4-BE49-F238E27FC236}">
                <a16:creationId xmlns:a16="http://schemas.microsoft.com/office/drawing/2014/main" id="{A564DA66-A9EC-18F4-D481-FBADE97E7CE5}"/>
              </a:ext>
            </a:extLst>
          </p:cNvPr>
          <p:cNvSpPr txBox="1"/>
          <p:nvPr/>
        </p:nvSpPr>
        <p:spPr>
          <a:xfrm>
            <a:off x="8193024" y="1609344"/>
            <a:ext cx="3269869" cy="4247317"/>
          </a:xfrm>
          <a:prstGeom prst="rect">
            <a:avLst/>
          </a:prstGeom>
          <a:noFill/>
        </p:spPr>
        <p:txBody>
          <a:bodyPr wrap="none" rtlCol="0">
            <a:spAutoFit/>
          </a:bodyPr>
          <a:lstStyle/>
          <a:p>
            <a:r>
              <a:rPr lang="en-US" dirty="0"/>
              <a:t>By entering ”South Carolina”</a:t>
            </a:r>
          </a:p>
          <a:p>
            <a:r>
              <a:rPr lang="en-US" dirty="0"/>
              <a:t>and looking for late-18</a:t>
            </a:r>
            <a:r>
              <a:rPr lang="en-US" baseline="30000" dirty="0"/>
              <a:t>th</a:t>
            </a:r>
            <a:endParaRPr lang="en-US" dirty="0"/>
          </a:p>
          <a:p>
            <a:r>
              <a:rPr lang="en-US" dirty="0"/>
              <a:t>Century advertisements,</a:t>
            </a:r>
          </a:p>
          <a:p>
            <a:r>
              <a:rPr lang="en-US" dirty="0"/>
              <a:t>It is possible to discover</a:t>
            </a:r>
          </a:p>
          <a:p>
            <a:r>
              <a:rPr lang="en-US" dirty="0"/>
              <a:t>items like the following</a:t>
            </a:r>
          </a:p>
          <a:p>
            <a:r>
              <a:rPr lang="en-US" dirty="0"/>
              <a:t>two advertisements.</a:t>
            </a:r>
          </a:p>
          <a:p>
            <a:endParaRPr lang="en-US" dirty="0"/>
          </a:p>
          <a:p>
            <a:r>
              <a:rPr lang="en-US" dirty="0"/>
              <a:t>You can search other places </a:t>
            </a:r>
          </a:p>
          <a:p>
            <a:r>
              <a:rPr lang="en-US" dirty="0"/>
              <a:t>and periods in this way.</a:t>
            </a:r>
          </a:p>
          <a:p>
            <a:endParaRPr lang="en-US" dirty="0"/>
          </a:p>
          <a:p>
            <a:r>
              <a:rPr lang="en-US" dirty="0"/>
              <a:t>These two advertisements for</a:t>
            </a:r>
          </a:p>
          <a:p>
            <a:r>
              <a:rPr lang="en-US" dirty="0"/>
              <a:t>the same young woman </a:t>
            </a:r>
          </a:p>
          <a:p>
            <a:r>
              <a:rPr lang="en-US" dirty="0"/>
              <a:t>were printed two years apart.</a:t>
            </a:r>
          </a:p>
          <a:p>
            <a:endParaRPr lang="en-US" dirty="0"/>
          </a:p>
          <a:p>
            <a:endParaRPr lang="en-US" dirty="0"/>
          </a:p>
        </p:txBody>
      </p:sp>
    </p:spTree>
    <p:extLst>
      <p:ext uri="{BB962C8B-B14F-4D97-AF65-F5344CB8AC3E}">
        <p14:creationId xmlns:p14="http://schemas.microsoft.com/office/powerpoint/2010/main" val="64734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3B88-CDF4-AEC7-16A5-6BDC44736827}"/>
              </a:ext>
            </a:extLst>
          </p:cNvPr>
          <p:cNvSpPr>
            <a:spLocks noGrp="1"/>
          </p:cNvSpPr>
          <p:nvPr>
            <p:ph type="title"/>
          </p:nvPr>
        </p:nvSpPr>
        <p:spPr>
          <a:xfrm>
            <a:off x="458694" y="521315"/>
            <a:ext cx="10895106" cy="2380381"/>
          </a:xfrm>
        </p:spPr>
        <p:style>
          <a:lnRef idx="2">
            <a:schemeClr val="dk1"/>
          </a:lnRef>
          <a:fillRef idx="1">
            <a:schemeClr val="lt1"/>
          </a:fillRef>
          <a:effectRef idx="0">
            <a:schemeClr val="dk1"/>
          </a:effectRef>
          <a:fontRef idx="minor">
            <a:schemeClr val="dk1"/>
          </a:fontRef>
        </p:style>
        <p:txBody>
          <a:bodyPr>
            <a:normAutofit/>
          </a:bodyPr>
          <a:lstStyle/>
          <a:p>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“Run Away, FOUR weeks ago, from Mrs. Meyers, behind the state-house, a negro wench named Molly, 25 years old, tall and slender, of a yellowish complexion, this country born; has a pass to look for cows up the path; artful and cunning, is pretty well known from her selling milk and garden stuff; had on when she run away, a white wrapper with long sleeves, a black coat flounced. Whoever will deliver her to her mistress, shall be handsomely rewarded, and if returns of her own accord she will forgive her.”</a:t>
            </a:r>
            <a:b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br>
            <a:br>
              <a:rPr lang="en-US" sz="2400" i="1" dirty="0">
                <a:latin typeface="Baskerville Old Face" panose="02020602080505020303" pitchFamily="18" charset="77"/>
              </a:rPr>
            </a:br>
            <a:r>
              <a:rPr lang="en-US" sz="2000" i="1" dirty="0">
                <a:latin typeface="Baskerville Old Face" panose="02020602080505020303" pitchFamily="18" charset="77"/>
              </a:rPr>
              <a:t>The City Gazette </a:t>
            </a:r>
            <a:r>
              <a:rPr lang="en-US" sz="2000" dirty="0">
                <a:latin typeface="Baskerville Old Face" panose="02020602080505020303" pitchFamily="18" charset="77"/>
              </a:rPr>
              <a:t>(St. George’s, Dorchester, South Carolina), July 16, 1788</a:t>
            </a:r>
            <a:endParaRPr lang="en-US" sz="2000" i="1" dirty="0">
              <a:latin typeface="Baskerville Old Face" panose="02020602080505020303" pitchFamily="18" charset="77"/>
            </a:endParaRPr>
          </a:p>
        </p:txBody>
      </p:sp>
      <p:sp>
        <p:nvSpPr>
          <p:cNvPr id="6" name="Title 1">
            <a:extLst>
              <a:ext uri="{FF2B5EF4-FFF2-40B4-BE49-F238E27FC236}">
                <a16:creationId xmlns:a16="http://schemas.microsoft.com/office/drawing/2014/main" id="{C3648195-8EB1-3EAF-61A5-B1C6BBDA915C}"/>
              </a:ext>
            </a:extLst>
          </p:cNvPr>
          <p:cNvSpPr txBox="1">
            <a:spLocks/>
          </p:cNvSpPr>
          <p:nvPr/>
        </p:nvSpPr>
        <p:spPr>
          <a:xfrm>
            <a:off x="458694" y="3073893"/>
            <a:ext cx="10895106" cy="216866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sz="1800" dirty="0">
                <a:solidFill>
                  <a:srgbClr val="000000"/>
                </a:solidFill>
                <a:latin typeface="Baskerville Old Face" panose="02020602080505020303" pitchFamily="18" charset="77"/>
                <a:ea typeface="Calibri" panose="020F0502020204030204" pitchFamily="34" charset="0"/>
                <a:cs typeface="Times New Roman (Body CS)"/>
              </a:rPr>
              <a:t>“</a:t>
            </a:r>
            <a:r>
              <a:rPr lang="en-US" sz="1800" dirty="0">
                <a:solidFill>
                  <a:srgbClr val="000000"/>
                </a:solidFill>
                <a:effectLst/>
                <a:latin typeface="Baskerville Old Face" panose="02020602080505020303" pitchFamily="18" charset="77"/>
                <a:ea typeface="Calibri" panose="020F0502020204030204" pitchFamily="34" charset="0"/>
                <a:cs typeface="Times New Roman (Body CS)"/>
              </a:rPr>
              <a:t>RUN AWAY, a few days ago, from Mrs. Myers, behind the state house, a negro wench named MOLLY, very well known in this city; she is about 25 to 30 years old, tall and slender, yellow complexion, and is very artful. A reward of five guineas for evidence to conviction, of the persons harboring her this time, and ten guineas when before run away. Two guineas will be given for fetching the wench, and if she returns of her own accord, she will be forgiven. Mary Myers</a:t>
            </a:r>
            <a:r>
              <a:rPr lang="en-US" sz="1800" dirty="0">
                <a:solidFill>
                  <a:srgbClr val="000000"/>
                </a:solidFill>
                <a:latin typeface="Baskerville Old Face" panose="02020602080505020303" pitchFamily="18" charset="77"/>
                <a:ea typeface="Calibri" panose="020F0502020204030204" pitchFamily="34" charset="0"/>
                <a:cs typeface="Times New Roman (Body CS)"/>
              </a:rPr>
              <a:t>.”</a:t>
            </a:r>
            <a:br>
              <a:rPr lang="en-US" sz="1800" dirty="0">
                <a:solidFill>
                  <a:srgbClr val="000000"/>
                </a:solidFill>
                <a:latin typeface="Baskerville Old Face" panose="02020602080505020303" pitchFamily="18" charset="77"/>
                <a:ea typeface="Calibri" panose="020F0502020204030204" pitchFamily="34" charset="0"/>
                <a:cs typeface="Times New Roman (Body CS)"/>
              </a:rPr>
            </a:br>
            <a:br>
              <a:rPr lang="en-US" sz="2400" i="1" dirty="0">
                <a:latin typeface="Baskerville Old Face" panose="02020602080505020303" pitchFamily="18" charset="77"/>
              </a:rPr>
            </a:br>
            <a:r>
              <a:rPr lang="en-US" sz="2000" i="1" dirty="0">
                <a:latin typeface="Baskerville Old Face" panose="02020602080505020303" pitchFamily="18" charset="77"/>
              </a:rPr>
              <a:t>The City Gazette </a:t>
            </a:r>
            <a:r>
              <a:rPr lang="en-US" sz="2000" dirty="0">
                <a:latin typeface="Baskerville Old Face" panose="02020602080505020303" pitchFamily="18" charset="77"/>
              </a:rPr>
              <a:t>(St. George’s, Dorchester, South Carolina), January 28, 1790</a:t>
            </a:r>
            <a:endParaRPr lang="en-US" sz="2000" i="1" dirty="0">
              <a:latin typeface="Baskerville Old Face" panose="02020602080505020303" pitchFamily="18" charset="77"/>
            </a:endParaRPr>
          </a:p>
        </p:txBody>
      </p:sp>
      <p:sp>
        <p:nvSpPr>
          <p:cNvPr id="3" name="TextBox 2">
            <a:extLst>
              <a:ext uri="{FF2B5EF4-FFF2-40B4-BE49-F238E27FC236}">
                <a16:creationId xmlns:a16="http://schemas.microsoft.com/office/drawing/2014/main" id="{CDD0BFF6-E876-C639-72BD-909CD250A4F1}"/>
              </a:ext>
            </a:extLst>
          </p:cNvPr>
          <p:cNvSpPr txBox="1"/>
          <p:nvPr/>
        </p:nvSpPr>
        <p:spPr>
          <a:xfrm>
            <a:off x="458694" y="164452"/>
            <a:ext cx="7180171" cy="369332"/>
          </a:xfrm>
          <a:prstGeom prst="rect">
            <a:avLst/>
          </a:prstGeom>
          <a:noFill/>
        </p:spPr>
        <p:txBody>
          <a:bodyPr wrap="none" rtlCol="0">
            <a:spAutoFit/>
          </a:bodyPr>
          <a:lstStyle/>
          <a:p>
            <a:r>
              <a:rPr lang="en-US" dirty="0">
                <a:solidFill>
                  <a:srgbClr val="0070C0"/>
                </a:solidFill>
                <a:latin typeface="Baskerville Old Face" panose="02020602080505020303" pitchFamily="18" charset="77"/>
              </a:rPr>
              <a:t>These two advertisements are taken from the </a:t>
            </a:r>
            <a:r>
              <a:rPr lang="en-US" i="1" dirty="0">
                <a:solidFill>
                  <a:srgbClr val="0070C0"/>
                </a:solidFill>
                <a:latin typeface="Baskerville Old Face" panose="02020602080505020303" pitchFamily="18" charset="77"/>
              </a:rPr>
              <a:t>Freedom on the Move</a:t>
            </a:r>
            <a:r>
              <a:rPr lang="en-US" dirty="0">
                <a:solidFill>
                  <a:srgbClr val="0070C0"/>
                </a:solidFill>
                <a:latin typeface="Baskerville Old Face" panose="02020602080505020303" pitchFamily="18" charset="77"/>
              </a:rPr>
              <a:t> website.</a:t>
            </a:r>
          </a:p>
        </p:txBody>
      </p:sp>
      <p:sp>
        <p:nvSpPr>
          <p:cNvPr id="5" name="TextBox 4">
            <a:extLst>
              <a:ext uri="{FF2B5EF4-FFF2-40B4-BE49-F238E27FC236}">
                <a16:creationId xmlns:a16="http://schemas.microsoft.com/office/drawing/2014/main" id="{1CDC036D-6E01-E232-9577-B976932E3BB5}"/>
              </a:ext>
            </a:extLst>
          </p:cNvPr>
          <p:cNvSpPr txBox="1"/>
          <p:nvPr/>
        </p:nvSpPr>
        <p:spPr>
          <a:xfrm>
            <a:off x="458694" y="5414758"/>
            <a:ext cx="10387780" cy="1477328"/>
          </a:xfrm>
          <a:prstGeom prst="rect">
            <a:avLst/>
          </a:prstGeom>
          <a:noFill/>
        </p:spPr>
        <p:txBody>
          <a:bodyPr wrap="none" rtlCol="0">
            <a:spAutoFit/>
          </a:bodyPr>
          <a:lstStyle/>
          <a:p>
            <a:r>
              <a:rPr lang="en-US" dirty="0">
                <a:solidFill>
                  <a:srgbClr val="0070C0"/>
                </a:solidFill>
                <a:effectLst/>
                <a:latin typeface="Baskerville Old Face" panose="02020602080505020303" pitchFamily="18" charset="77"/>
                <a:ea typeface="Calibri" panose="020F0502020204030204" pitchFamily="34" charset="0"/>
                <a:cs typeface="Times New Roman (Body CS)"/>
              </a:rPr>
              <a:t>Advertisements like these pose real problems. It may just be possible to find information about the enslaver, </a:t>
            </a:r>
          </a:p>
          <a:p>
            <a:r>
              <a:rPr lang="en-US" dirty="0">
                <a:solidFill>
                  <a:srgbClr val="0070C0"/>
                </a:solidFill>
                <a:effectLst/>
                <a:latin typeface="Baskerville Old Face" panose="02020602080505020303" pitchFamily="18" charset="77"/>
                <a:ea typeface="Calibri" panose="020F0502020204030204" pitchFamily="34" charset="0"/>
                <a:cs typeface="Times New Roman (Body CS)"/>
              </a:rPr>
              <a:t>Mrs. Mary Myers. But it will be almost certainly be impossible to learn anything more about Molly. These two </a:t>
            </a:r>
          </a:p>
          <a:p>
            <a:r>
              <a:rPr lang="en-US" dirty="0">
                <a:solidFill>
                  <a:srgbClr val="0070C0"/>
                </a:solidFill>
                <a:effectLst/>
                <a:latin typeface="Baskerville Old Face" panose="02020602080505020303" pitchFamily="18" charset="77"/>
                <a:ea typeface="Calibri" panose="020F0502020204030204" pitchFamily="34" charset="0"/>
                <a:cs typeface="Times New Roman (Body CS)"/>
              </a:rPr>
              <a:t>short notices, the first 91 words long, the second 87 words long, are probably the only surviving records of Molly</a:t>
            </a:r>
          </a:p>
          <a:p>
            <a:r>
              <a:rPr lang="en-US" dirty="0">
                <a:solidFill>
                  <a:srgbClr val="0070C0"/>
                </a:solidFill>
                <a:effectLst/>
                <a:latin typeface="Baskerville Old Face" panose="02020602080505020303" pitchFamily="18" charset="77"/>
                <a:ea typeface="Calibri" panose="020F0502020204030204" pitchFamily="34" charset="0"/>
                <a:cs typeface="Times New Roman (Body CS)"/>
              </a:rPr>
              <a:t> and her life. These few words are all we have to go on.</a:t>
            </a:r>
          </a:p>
          <a:p>
            <a:endParaRPr lang="en-US" dirty="0"/>
          </a:p>
        </p:txBody>
      </p:sp>
    </p:spTree>
    <p:extLst>
      <p:ext uri="{BB962C8B-B14F-4D97-AF65-F5344CB8AC3E}">
        <p14:creationId xmlns:p14="http://schemas.microsoft.com/office/powerpoint/2010/main" val="126164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F1D457-0B51-187D-28E8-4AE581481D94}"/>
              </a:ext>
            </a:extLst>
          </p:cNvPr>
          <p:cNvSpPr>
            <a:spLocks noGrp="1"/>
          </p:cNvSpPr>
          <p:nvPr>
            <p:ph idx="1"/>
          </p:nvPr>
        </p:nvSpPr>
        <p:spPr>
          <a:xfrm>
            <a:off x="249797" y="723812"/>
            <a:ext cx="2469020" cy="4384636"/>
          </a:xfrm>
        </p:spPr>
        <p:txBody>
          <a:bodyPr>
            <a:normAutofit/>
          </a:bodyPr>
          <a:lstStyle/>
          <a:p>
            <a:pPr marL="0" indent="0">
              <a:buNone/>
            </a:pPr>
            <a:r>
              <a:rPr lang="en-US" sz="1800" dirty="0">
                <a:latin typeface="Baskerville Old Face" panose="02020602080505020303" pitchFamily="18" charset="77"/>
              </a:rPr>
              <a:t>Google search for: </a:t>
            </a:r>
          </a:p>
          <a:p>
            <a:pPr marL="0" indent="0">
              <a:buNone/>
            </a:pPr>
            <a:r>
              <a:rPr lang="en-US" sz="1800" dirty="0">
                <a:solidFill>
                  <a:srgbClr val="FF0000"/>
                </a:solidFill>
                <a:latin typeface="Baskerville Old Face" panose="02020602080505020303" pitchFamily="18" charset="77"/>
              </a:rPr>
              <a:t>Charleston</a:t>
            </a:r>
            <a:r>
              <a:rPr lang="en-US" sz="1800" dirty="0">
                <a:latin typeface="Baskerville Old Face" panose="02020602080505020303" pitchFamily="18" charset="77"/>
              </a:rPr>
              <a:t> AND </a:t>
            </a:r>
          </a:p>
          <a:p>
            <a:pPr marL="0" indent="0">
              <a:buNone/>
            </a:pPr>
            <a:r>
              <a:rPr lang="en-US" sz="1800" dirty="0">
                <a:solidFill>
                  <a:srgbClr val="FF0000"/>
                </a:solidFill>
                <a:latin typeface="Baskerville Old Face" panose="02020602080505020303" pitchFamily="18" charset="77"/>
              </a:rPr>
              <a:t>directory</a:t>
            </a:r>
            <a:r>
              <a:rPr lang="en-US" sz="1800" dirty="0">
                <a:latin typeface="Baskerville Old Face" panose="02020602080505020303" pitchFamily="18" charset="77"/>
              </a:rPr>
              <a:t> AND </a:t>
            </a:r>
            <a:r>
              <a:rPr lang="en-US" sz="1800" dirty="0">
                <a:solidFill>
                  <a:srgbClr val="FF0000"/>
                </a:solidFill>
                <a:latin typeface="Baskerville Old Face" panose="02020602080505020303" pitchFamily="18" charset="77"/>
              </a:rPr>
              <a:t>1790</a:t>
            </a:r>
          </a:p>
          <a:p>
            <a:pPr marL="0" indent="0">
              <a:buNone/>
            </a:pPr>
            <a:endParaRPr lang="en-US" sz="1800" dirty="0">
              <a:latin typeface="Baskerville Old Face" panose="02020602080505020303" pitchFamily="18" charset="77"/>
            </a:endParaRPr>
          </a:p>
          <a:p>
            <a:pPr marL="0" indent="0">
              <a:buNone/>
            </a:pPr>
            <a:r>
              <a:rPr lang="en-US" sz="1800" dirty="0">
                <a:latin typeface="Baskerville Old Face" panose="02020602080505020303" pitchFamily="18" charset="77"/>
              </a:rPr>
              <a:t>You might also search for </a:t>
            </a:r>
            <a:r>
              <a:rPr lang="en-US" sz="1800" dirty="0">
                <a:solidFill>
                  <a:srgbClr val="FF0000"/>
                </a:solidFill>
                <a:latin typeface="Baskerville Old Face" panose="02020602080505020303" pitchFamily="18" charset="77"/>
              </a:rPr>
              <a:t>tax list</a:t>
            </a:r>
            <a:r>
              <a:rPr lang="en-US" sz="1800" dirty="0">
                <a:latin typeface="Baskerville Old Face" panose="02020602080505020303" pitchFamily="18" charset="77"/>
              </a:rPr>
              <a:t> or </a:t>
            </a:r>
            <a:r>
              <a:rPr lang="en-US" sz="1800" dirty="0">
                <a:solidFill>
                  <a:srgbClr val="FF0000"/>
                </a:solidFill>
                <a:latin typeface="Baskerville Old Face" panose="02020602080505020303" pitchFamily="18" charset="77"/>
              </a:rPr>
              <a:t>census</a:t>
            </a:r>
            <a:r>
              <a:rPr lang="en-US" sz="1800" dirty="0">
                <a:latin typeface="Baskerville Old Face" panose="02020602080505020303" pitchFamily="18" charset="77"/>
              </a:rPr>
              <a:t>.</a:t>
            </a:r>
          </a:p>
          <a:p>
            <a:pPr marL="0" indent="0">
              <a:buNone/>
            </a:pPr>
            <a:endParaRPr lang="en-US" dirty="0"/>
          </a:p>
          <a:p>
            <a:pPr marL="0" indent="0">
              <a:buNone/>
            </a:pPr>
            <a:endParaRPr lang="en-US" dirty="0"/>
          </a:p>
        </p:txBody>
      </p:sp>
      <p:pic>
        <p:nvPicPr>
          <p:cNvPr id="5" name="Picture 4" descr="A screenshot of a computer&#10;&#10;Description automatically generated">
            <a:extLst>
              <a:ext uri="{FF2B5EF4-FFF2-40B4-BE49-F238E27FC236}">
                <a16:creationId xmlns:a16="http://schemas.microsoft.com/office/drawing/2014/main" id="{AF139BBF-7AF5-AEB1-B990-71B137386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3825" y="207984"/>
            <a:ext cx="8429316" cy="6459943"/>
          </a:xfrm>
          <a:prstGeom prst="rect">
            <a:avLst/>
          </a:prstGeom>
        </p:spPr>
      </p:pic>
    </p:spTree>
    <p:extLst>
      <p:ext uri="{BB962C8B-B14F-4D97-AF65-F5344CB8AC3E}">
        <p14:creationId xmlns:p14="http://schemas.microsoft.com/office/powerpoint/2010/main" val="228644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9DF91A-B6E6-3629-BCE2-165D180D8541}"/>
              </a:ext>
            </a:extLst>
          </p:cNvPr>
          <p:cNvSpPr txBox="1"/>
          <p:nvPr/>
        </p:nvSpPr>
        <p:spPr>
          <a:xfrm>
            <a:off x="8724128" y="655355"/>
            <a:ext cx="2820052" cy="4524315"/>
          </a:xfrm>
          <a:prstGeom prst="rect">
            <a:avLst/>
          </a:prstGeom>
          <a:noFill/>
        </p:spPr>
        <p:txBody>
          <a:bodyPr wrap="square" rtlCol="0">
            <a:spAutoFit/>
          </a:bodyPr>
          <a:lstStyle/>
          <a:p>
            <a:r>
              <a:rPr lang="en-US" dirty="0">
                <a:latin typeface="Baskerville Old Face" panose="02020602080505020303" pitchFamily="18" charset="77"/>
              </a:rPr>
              <a:t>Map from 1790</a:t>
            </a:r>
          </a:p>
          <a:p>
            <a:r>
              <a:rPr lang="en-US" dirty="0">
                <a:latin typeface="Baskerville Old Face" panose="02020602080505020303" pitchFamily="18" charset="77"/>
              </a:rPr>
              <a:t>Charleston</a:t>
            </a:r>
          </a:p>
          <a:p>
            <a:r>
              <a:rPr lang="en-US" dirty="0">
                <a:latin typeface="Baskerville Old Face" panose="02020602080505020303" pitchFamily="18" charset="77"/>
              </a:rPr>
              <a:t>city directory</a:t>
            </a:r>
          </a:p>
          <a:p>
            <a:endParaRPr lang="en-US" dirty="0">
              <a:latin typeface="Baskerville Old Face" panose="02020602080505020303" pitchFamily="18" charset="77"/>
            </a:endParaRPr>
          </a:p>
          <a:p>
            <a:endParaRPr lang="en-US" dirty="0">
              <a:latin typeface="Baskerville Old Face" panose="02020602080505020303" pitchFamily="18" charset="77"/>
            </a:endParaRPr>
          </a:p>
          <a:p>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At the front of the directory is a map and a listing of major buildings. The first advertisement for Molly began with the words: “Run Away, FOUR weeks ago, from Mrs. Meyers, behind the state-house…” The State House is marked by Q, so we can see roughly where Molly, and </a:t>
            </a:r>
            <a:r>
              <a:rPr lang="en-US" kern="0" dirty="0" err="1">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Mrs</a:t>
            </a:r>
            <a:r>
              <a:rPr lang="en-US" kern="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 Myers, lived.</a:t>
            </a:r>
            <a:r>
              <a:rPr lang="en-US" dirty="0">
                <a:effectLst/>
                <a:latin typeface="Baskerville Old Face" panose="02020602080505020303" pitchFamily="18" charset="77"/>
                <a:cs typeface="Times New Roman" panose="02020603050405020304" pitchFamily="18" charset="0"/>
              </a:rPr>
              <a:t> </a:t>
            </a:r>
            <a:endParaRPr lang="en-US" dirty="0">
              <a:latin typeface="Baskerville Old Face" panose="02020602080505020303" pitchFamily="18" charset="77"/>
              <a:cs typeface="Times New Roman" panose="02020603050405020304" pitchFamily="18" charset="0"/>
            </a:endParaRPr>
          </a:p>
        </p:txBody>
      </p:sp>
      <p:pic>
        <p:nvPicPr>
          <p:cNvPr id="8" name="Picture 7" descr="A map of a city&#10;&#10;Description automatically generated">
            <a:extLst>
              <a:ext uri="{FF2B5EF4-FFF2-40B4-BE49-F238E27FC236}">
                <a16:creationId xmlns:a16="http://schemas.microsoft.com/office/drawing/2014/main" id="{0EC97A8A-8190-96AA-434F-C35A6853D8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820" y="204830"/>
            <a:ext cx="7772400" cy="6448340"/>
          </a:xfrm>
          <a:prstGeom prst="rect">
            <a:avLst/>
          </a:prstGeom>
        </p:spPr>
      </p:pic>
    </p:spTree>
    <p:extLst>
      <p:ext uri="{BB962C8B-B14F-4D97-AF65-F5344CB8AC3E}">
        <p14:creationId xmlns:p14="http://schemas.microsoft.com/office/powerpoint/2010/main" val="87201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2649D673-27B4-C6E2-005D-89730ECF14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71" y="123290"/>
            <a:ext cx="6346932" cy="4412134"/>
          </a:xfrm>
          <a:prstGeom prst="rect">
            <a:avLst/>
          </a:prstGeom>
        </p:spPr>
      </p:pic>
      <p:pic>
        <p:nvPicPr>
          <p:cNvPr id="10" name="Picture 9" descr="A map of a city&#10;&#10;Description automatically generated">
            <a:extLst>
              <a:ext uri="{FF2B5EF4-FFF2-40B4-BE49-F238E27FC236}">
                <a16:creationId xmlns:a16="http://schemas.microsoft.com/office/drawing/2014/main" id="{11DC2052-9688-BB5D-0459-8741A25403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1547" y="128155"/>
            <a:ext cx="5312229" cy="4407269"/>
          </a:xfrm>
          <a:prstGeom prst="rect">
            <a:avLst/>
          </a:prstGeom>
        </p:spPr>
      </p:pic>
      <p:sp>
        <p:nvSpPr>
          <p:cNvPr id="3" name="TextBox 2">
            <a:extLst>
              <a:ext uri="{FF2B5EF4-FFF2-40B4-BE49-F238E27FC236}">
                <a16:creationId xmlns:a16="http://schemas.microsoft.com/office/drawing/2014/main" id="{43248D5A-253D-CA10-F2D5-45B6099EBC10}"/>
              </a:ext>
            </a:extLst>
          </p:cNvPr>
          <p:cNvSpPr txBox="1"/>
          <p:nvPr/>
        </p:nvSpPr>
        <p:spPr>
          <a:xfrm>
            <a:off x="110471" y="4535424"/>
            <a:ext cx="12170319" cy="2031325"/>
          </a:xfrm>
          <a:prstGeom prst="rect">
            <a:avLst/>
          </a:prstGeom>
          <a:noFill/>
        </p:spPr>
        <p:txBody>
          <a:bodyPr wrap="none" rtlCol="0">
            <a:spAutoFit/>
          </a:bodyPr>
          <a:lstStyle/>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1790 Charleston city directory</a:t>
            </a:r>
          </a:p>
          <a:p>
            <a:pPr marL="0" marR="0">
              <a:spcBef>
                <a:spcPts val="0"/>
              </a:spcBef>
              <a:spcAft>
                <a:spcPts val="0"/>
              </a:spcAft>
            </a:pPr>
            <a:endParaRPr lang="en-US" dirty="0">
              <a:solidFill>
                <a:srgbClr val="000000"/>
              </a:solidFill>
              <a:latin typeface="Baskerville Old Face" panose="02020602080505020303" pitchFamily="18" charset="77"/>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Women aren’t often listed in directories of this period, but Samuel Myers, a </a:t>
            </a:r>
            <a:r>
              <a:rPr lang="en-US" dirty="0" err="1">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taylor</a:t>
            </a: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 is listed as having his business (and probably his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home) on King Street. The back of the house could have backed on to the area around the State House, so it is quite possible that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Mary Myers was either the mother or the wife of Samuel Myers. We can’t know for sure, but this is quite possible since the three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other people named Myers were on Union Street or by the Exchange, and these were by the waterfront some distance away from </a:t>
            </a:r>
          </a:p>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the site mentioned in the advertisement.</a:t>
            </a:r>
            <a:endParaRPr lang="en-US" dirty="0">
              <a:effectLst/>
              <a:latin typeface="Baskerville Old Face" panose="02020602080505020303" pitchFamily="18"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64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text on a white background&#10;&#10;Description automatically generated">
            <a:extLst>
              <a:ext uri="{FF2B5EF4-FFF2-40B4-BE49-F238E27FC236}">
                <a16:creationId xmlns:a16="http://schemas.microsoft.com/office/drawing/2014/main" id="{BD77BBC1-6964-471E-6791-CE8725DB8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213" y="83892"/>
            <a:ext cx="5568465" cy="1518113"/>
          </a:xfrm>
          <a:prstGeom prst="rect">
            <a:avLst/>
          </a:prstGeom>
        </p:spPr>
      </p:pic>
      <p:sp>
        <p:nvSpPr>
          <p:cNvPr id="18" name="TextBox 17">
            <a:extLst>
              <a:ext uri="{FF2B5EF4-FFF2-40B4-BE49-F238E27FC236}">
                <a16:creationId xmlns:a16="http://schemas.microsoft.com/office/drawing/2014/main" id="{10D4FF22-3586-8B0E-8714-285B8DC4CDC0}"/>
              </a:ext>
            </a:extLst>
          </p:cNvPr>
          <p:cNvSpPr txBox="1"/>
          <p:nvPr/>
        </p:nvSpPr>
        <p:spPr>
          <a:xfrm>
            <a:off x="66941" y="1821461"/>
            <a:ext cx="12058117" cy="4801314"/>
          </a:xfrm>
          <a:prstGeom prst="rect">
            <a:avLst/>
          </a:prstGeom>
          <a:noFill/>
        </p:spPr>
        <p:txBody>
          <a:bodyPr wrap="square" rtlCol="0">
            <a:spAutoFit/>
          </a:bodyPr>
          <a:lstStyle/>
          <a:p>
            <a:pPr marL="0" marR="0">
              <a:spcBef>
                <a:spcPts val="0"/>
              </a:spcBef>
              <a:spcAft>
                <a:spcPts val="0"/>
              </a:spcAft>
            </a:pPr>
            <a:r>
              <a:rPr lang="en-US" dirty="0">
                <a:solidFill>
                  <a:srgbClr val="000000"/>
                </a:solidFill>
                <a:effectLst/>
                <a:latin typeface="Baskerville Old Face" panose="02020602080505020303" pitchFamily="18" charset="77"/>
                <a:ea typeface="Calibri" panose="020F0502020204030204" pitchFamily="34" charset="0"/>
                <a:cs typeface="Times New Roman (Body CS)"/>
              </a:rPr>
              <a:t>So we are left with what little we have found out, and the runaway advertisements themselves.</a:t>
            </a:r>
          </a:p>
          <a:p>
            <a:pPr marL="0" marR="0">
              <a:spcBef>
                <a:spcPts val="0"/>
              </a:spcBef>
              <a:spcAft>
                <a:spcPts val="0"/>
              </a:spcAft>
            </a:pPr>
            <a:endParaRPr lang="en-US" dirty="0">
              <a:effectLst/>
              <a:latin typeface="Baskerville Old Face" panose="02020602080505020303" pitchFamily="18" charset="77"/>
              <a:ea typeface="Calibri" panose="020F0502020204030204" pitchFamily="34" charset="0"/>
              <a:cs typeface="Times New Roman (Body CS)"/>
            </a:endParaRPr>
          </a:p>
          <a:p>
            <a:pPr marL="342900" marR="0" lvl="0" indent="-342900">
              <a:spcBef>
                <a:spcPts val="0"/>
              </a:spcBef>
              <a:spcAft>
                <a:spcPts val="0"/>
              </a:spcAft>
              <a:buFont typeface="Symbol" pitchFamily="2" charset="2"/>
              <a:buChar char=""/>
            </a:pPr>
            <a:r>
              <a:rPr lang="en-US" dirty="0">
                <a:solidFill>
                  <a:srgbClr val="000000"/>
                </a:solidFill>
                <a:effectLst/>
                <a:latin typeface="Baskerville Old Face" panose="02020602080505020303" pitchFamily="18" charset="77"/>
                <a:ea typeface="Calibri" panose="020F0502020204030204" pitchFamily="34" charset="0"/>
                <a:cs typeface="Times New Roman (Body CS)"/>
              </a:rPr>
              <a:t>Molly is known by just this name. She has no last name, and her name has been defined and limited by slavery.</a:t>
            </a:r>
            <a:endParaRPr lang="en-US" dirty="0">
              <a:effectLst/>
              <a:latin typeface="Baskerville Old Face" panose="02020602080505020303" pitchFamily="18" charset="77"/>
              <a:ea typeface="Calibri" panose="020F0502020204030204" pitchFamily="34" charset="0"/>
              <a:cs typeface="Times New Roman (Body CS)"/>
            </a:endParaRPr>
          </a:p>
          <a:p>
            <a:pPr marL="342900" marR="0" lvl="0" indent="-342900">
              <a:spcBef>
                <a:spcPts val="0"/>
              </a:spcBef>
              <a:spcAft>
                <a:spcPts val="0"/>
              </a:spcAft>
              <a:buFont typeface="Symbol" pitchFamily="2" charset="2"/>
              <a:buChar char=""/>
            </a:pPr>
            <a:r>
              <a:rPr lang="en-US" dirty="0">
                <a:solidFill>
                  <a:srgbClr val="000000"/>
                </a:solidFill>
                <a:effectLst/>
                <a:latin typeface="Baskerville Old Face" panose="02020602080505020303" pitchFamily="18" charset="77"/>
                <a:ea typeface="Calibri" panose="020F0502020204030204" pitchFamily="34" charset="0"/>
                <a:cs typeface="Times New Roman (Body CS)"/>
              </a:rPr>
              <a:t>When she escaped in June 1788 Molly was 25 years old, and when she escaped again two years later she was ’25 to 30’.</a:t>
            </a:r>
            <a:endParaRPr lang="en-US" dirty="0">
              <a:effectLst/>
              <a:latin typeface="Baskerville Old Face" panose="02020602080505020303" pitchFamily="18" charset="77"/>
              <a:ea typeface="Calibri" panose="020F0502020204030204" pitchFamily="34" charset="0"/>
              <a:cs typeface="Times New Roman (Body CS)"/>
            </a:endParaRPr>
          </a:p>
          <a:p>
            <a:pPr marL="342900" marR="0" lvl="0" indent="-342900">
              <a:spcBef>
                <a:spcPts val="0"/>
              </a:spcBef>
              <a:spcAft>
                <a:spcPts val="0"/>
              </a:spcAft>
              <a:buFont typeface="Symbol" pitchFamily="2" charset="2"/>
              <a:buChar char=""/>
            </a:pPr>
            <a:r>
              <a:rPr lang="en-US" dirty="0">
                <a:solidFill>
                  <a:srgbClr val="000000"/>
                </a:solidFill>
                <a:effectLst/>
                <a:latin typeface="Baskerville Old Face" panose="02020602080505020303" pitchFamily="18" charset="77"/>
                <a:ea typeface="Calibri" panose="020F0502020204030204" pitchFamily="34" charset="0"/>
                <a:cs typeface="Times New Roman (Body CS)"/>
              </a:rPr>
              <a:t>Molly was “this country born” meaning she was born in America. Her “yellowish complexion” reflects the language often used</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to describe enslaved people who were mixed race, so it is quite possible that her father had been a White man.</a:t>
            </a:r>
            <a:endParaRPr lang="en-US" dirty="0">
              <a:effectLst/>
              <a:latin typeface="Baskerville Old Face" panose="02020602080505020303" pitchFamily="18" charset="77"/>
              <a:ea typeface="Calibri" panose="020F0502020204030204" pitchFamily="34" charset="0"/>
              <a:cs typeface="Times New Roman (Body CS)"/>
            </a:endParaRPr>
          </a:p>
          <a:p>
            <a:pPr marL="342900" marR="0" lvl="0" indent="-342900">
              <a:spcBef>
                <a:spcPts val="0"/>
              </a:spcBef>
              <a:spcAft>
                <a:spcPts val="0"/>
              </a:spcAft>
              <a:buFont typeface="Symbol" pitchFamily="2" charset="2"/>
              <a:buChar char=""/>
            </a:pPr>
            <a:r>
              <a:rPr lang="en-US" dirty="0">
                <a:solidFill>
                  <a:srgbClr val="000000"/>
                </a:solidFill>
                <a:effectLst/>
                <a:latin typeface="Baskerville Old Face" panose="02020602080505020303" pitchFamily="18" charset="77"/>
                <a:ea typeface="Calibri" panose="020F0502020204030204" pitchFamily="34" charset="0"/>
                <a:cs typeface="Times New Roman (Body CS)"/>
              </a:rPr>
              <a:t>Molly had a written pass, giving her permission to be out and about, looking for cows that may have strayed from the yard and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wandered towards open country. Molly was almost certainly illiterate, but she might still have been able to take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advantage of this pass to go off on her own to wherever she wanted to go.</a:t>
            </a:r>
            <a:endParaRPr lang="en-US" dirty="0">
              <a:effectLst/>
              <a:latin typeface="Baskerville Old Face" panose="02020602080505020303" pitchFamily="18" charset="77"/>
              <a:ea typeface="Calibri" panose="020F0502020204030204" pitchFamily="34" charset="0"/>
              <a:cs typeface="Times New Roman (Body CS)"/>
            </a:endParaRPr>
          </a:p>
          <a:p>
            <a:pPr marL="342900" marR="0" lvl="0" indent="-342900">
              <a:spcBef>
                <a:spcPts val="0"/>
              </a:spcBef>
              <a:spcAft>
                <a:spcPts val="0"/>
              </a:spcAft>
              <a:buFont typeface="Symbol" pitchFamily="2" charset="2"/>
              <a:buChar char=""/>
            </a:pPr>
            <a:r>
              <a:rPr lang="en-US" dirty="0">
                <a:solidFill>
                  <a:srgbClr val="000000"/>
                </a:solidFill>
                <a:effectLst/>
                <a:latin typeface="Baskerville Old Face" panose="02020602080505020303" pitchFamily="18" charset="77"/>
                <a:ea typeface="Calibri" panose="020F0502020204030204" pitchFamily="34" charset="0"/>
                <a:cs typeface="Times New Roman (Body CS)"/>
              </a:rPr>
              <a:t>And clearly Molly knew her way around Charleston and the vicinity, because part of her work was selling milk and other produce.</a:t>
            </a:r>
            <a:endParaRPr lang="en-US" dirty="0">
              <a:effectLst/>
              <a:latin typeface="Baskerville Old Face" panose="02020602080505020303" pitchFamily="18" charset="77"/>
              <a:ea typeface="Calibri" panose="020F0502020204030204" pitchFamily="34" charset="0"/>
              <a:cs typeface="Times New Roman (Body CS)"/>
            </a:endParaRPr>
          </a:p>
          <a:p>
            <a:pPr marL="342900" marR="0" lvl="0" indent="-342900">
              <a:spcBef>
                <a:spcPts val="0"/>
              </a:spcBef>
              <a:spcAft>
                <a:spcPts val="0"/>
              </a:spcAft>
              <a:buFont typeface="Symbol" pitchFamily="2" charset="2"/>
              <a:buChar char=""/>
            </a:pPr>
            <a:r>
              <a:rPr lang="en-US" dirty="0">
                <a:solidFill>
                  <a:srgbClr val="000000"/>
                </a:solidFill>
                <a:effectLst/>
                <a:latin typeface="Baskerville Old Face" panose="02020602080505020303" pitchFamily="18" charset="77"/>
                <a:ea typeface="Calibri" panose="020F0502020204030204" pitchFamily="34" charset="0"/>
                <a:cs typeface="Times New Roman (Body CS)"/>
              </a:rPr>
              <a:t>Molly was dressed quite simply when she escaped in 1788. Looking at some of the articles on clothing, and some google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searching for terms, shows that “a white wrapper with long sleeves” was a kind of wrap-around garment (like a robe)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worn over a dress or other clothing. Her black coat was “flounced”, meaning it had fabric added (usually to the hemline)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to exaggerate movement. This is interesting, because “flouncing” has no function: it is a fashionable addition to clothing,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something intended to attract the eye and make the wearer look good. Remember, Samuel Myers was a tailor: was this </a:t>
            </a:r>
          </a:p>
          <a:p>
            <a:pPr marR="0" lvl="0">
              <a:spcBef>
                <a:spcPts val="0"/>
              </a:spcBef>
              <a:spcAft>
                <a:spcPts val="0"/>
              </a:spcAft>
            </a:pPr>
            <a:r>
              <a:rPr lang="en-US" dirty="0">
                <a:solidFill>
                  <a:srgbClr val="000000"/>
                </a:solidFill>
                <a:latin typeface="Baskerville Old Face" panose="02020602080505020303" pitchFamily="18" charset="77"/>
                <a:ea typeface="Calibri" panose="020F0502020204030204" pitchFamily="34" charset="0"/>
                <a:cs typeface="Times New Roman (Body CS)"/>
              </a:rPr>
              <a:t>	</a:t>
            </a:r>
            <a:r>
              <a:rPr lang="en-US" dirty="0">
                <a:solidFill>
                  <a:srgbClr val="000000"/>
                </a:solidFill>
                <a:effectLst/>
                <a:latin typeface="Baskerville Old Face" panose="02020602080505020303" pitchFamily="18" charset="77"/>
                <a:ea typeface="Calibri" panose="020F0502020204030204" pitchFamily="34" charset="0"/>
                <a:cs typeface="Times New Roman (Body CS)"/>
              </a:rPr>
              <a:t>a hand-me-down from the Myers family members? Or had Molly created this herself?</a:t>
            </a:r>
            <a:endParaRPr lang="en-US" dirty="0">
              <a:effectLst/>
              <a:latin typeface="Baskerville Old Face" panose="02020602080505020303" pitchFamily="18" charset="77"/>
              <a:ea typeface="Calibri" panose="020F0502020204030204" pitchFamily="34" charset="0"/>
              <a:cs typeface="Times New Roman (Body CS)"/>
            </a:endParaRPr>
          </a:p>
        </p:txBody>
      </p:sp>
    </p:spTree>
    <p:extLst>
      <p:ext uri="{BB962C8B-B14F-4D97-AF65-F5344CB8AC3E}">
        <p14:creationId xmlns:p14="http://schemas.microsoft.com/office/powerpoint/2010/main" val="1156722224"/>
      </p:ext>
    </p:extLst>
  </p:cSld>
  <p:clrMapOvr>
    <a:masterClrMapping/>
  </p:clrMapOvr>
</p:sld>
</file>

<file path=ppt/theme/theme1.xml><?xml version="1.0" encoding="utf-8"?>
<a:theme xmlns:a="http://schemas.openxmlformats.org/drawingml/2006/main" name="DappledVTI">
  <a:themeElements>
    <a:clrScheme name="AnalogousFromLightSeedRightStep">
      <a:dk1>
        <a:srgbClr val="000000"/>
      </a:dk1>
      <a:lt1>
        <a:srgbClr val="FFFFFF"/>
      </a:lt1>
      <a:dk2>
        <a:srgbClr val="3A3621"/>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2647</Words>
  <Application>Microsoft Office PowerPoint</Application>
  <PresentationFormat>Widescreen</PresentationFormat>
  <Paragraphs>173</Paragraphs>
  <Slides>18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Avenir Next LT Pro</vt:lpstr>
      <vt:lpstr>AvenirNext LT Pro Medium</vt:lpstr>
      <vt:lpstr>Baskerville</vt:lpstr>
      <vt:lpstr>Baskerville Old Face</vt:lpstr>
      <vt:lpstr>Calibri</vt:lpstr>
      <vt:lpstr>Sabon Next LT</vt:lpstr>
      <vt:lpstr>Symbol</vt:lpstr>
      <vt:lpstr>Times New Roman</vt:lpstr>
      <vt:lpstr>DappledVTI</vt:lpstr>
      <vt:lpstr>Freedom Seeker case study 1    Molly, South Carolina, 1788 </vt:lpstr>
      <vt:lpstr>PowerPoint Presentation</vt:lpstr>
      <vt:lpstr>PowerPoint Presentation</vt:lpstr>
      <vt:lpstr>PowerPoint Presentation</vt:lpstr>
      <vt:lpstr>“Run Away, FOUR weeks ago, from Mrs. Meyers, behind the state-house, a negro wench named Molly, 25 years old, tall and slender, of a yellowish complexion, this country born; has a pass to look for cows up the path; artful and cunning, is pretty well known from her selling milk and garden stuff; had on when she run away, a white wrapper with long sleeves, a black coat flounced. Whoever will deliver her to her mistress, shall be handsomely rewarded, and if returns of her own accord she will forgive her.”  The City Gazette (St. George’s, Dorchester, South Carolina), July 16, 1788</vt:lpstr>
      <vt:lpstr>PowerPoint Presentation</vt:lpstr>
      <vt:lpstr>PowerPoint Presentation</vt:lpstr>
      <vt:lpstr>PowerPoint Presentation</vt:lpstr>
      <vt:lpstr>PowerPoint Presentation</vt:lpstr>
      <vt:lpstr>PowerPoint Presentation</vt:lpstr>
      <vt:lpstr>1790 Federal Census https://www.census.gov/library/publications/1907/dec/heads-of-families.html  </vt:lpstr>
      <vt:lpstr>PowerPoint Presentation</vt:lpstr>
      <vt:lpstr>PowerPoint Presentation</vt:lpstr>
      <vt:lpstr>PowerPoint Presentation</vt:lpstr>
      <vt:lpstr>reading, research, and imagination: a (hi)story for Molly</vt:lpstr>
      <vt:lpstr>reading, research, and imagination: a (hi)story for Molly</vt:lpstr>
      <vt:lpstr>Writing Molly’s (hi)story)</vt:lpstr>
      <vt:lpstr>Writing Molly’s (hi)story): one approach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201: The Historian’s Craft Slavery and the archival problem: researching and writing impossible histories  Professor S. Newman</dc:title>
  <dc:creator>Simon Newman</dc:creator>
  <cp:lastModifiedBy>Isaac Lee</cp:lastModifiedBy>
  <cp:revision>14</cp:revision>
  <dcterms:created xsi:type="dcterms:W3CDTF">2023-08-01T13:15:26Z</dcterms:created>
  <dcterms:modified xsi:type="dcterms:W3CDTF">2024-01-24T21:50:20Z</dcterms:modified>
</cp:coreProperties>
</file>